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sldIdLst>
    <p:sldId id="792" r:id="rId5"/>
    <p:sldId id="593" r:id="rId6"/>
    <p:sldId id="1103" r:id="rId7"/>
    <p:sldId id="1086" r:id="rId8"/>
    <p:sldId id="604" r:id="rId9"/>
    <p:sldId id="606" r:id="rId10"/>
    <p:sldId id="605" r:id="rId11"/>
    <p:sldId id="1087" r:id="rId12"/>
    <p:sldId id="1088" r:id="rId13"/>
    <p:sldId id="1089" r:id="rId14"/>
    <p:sldId id="1090" r:id="rId15"/>
    <p:sldId id="1092" r:id="rId16"/>
    <p:sldId id="803" r:id="rId17"/>
    <p:sldId id="801" r:id="rId18"/>
    <p:sldId id="804" r:id="rId19"/>
    <p:sldId id="1094" r:id="rId20"/>
    <p:sldId id="797" r:id="rId21"/>
    <p:sldId id="798" r:id="rId22"/>
    <p:sldId id="799" r:id="rId23"/>
    <p:sldId id="800" r:id="rId24"/>
    <p:sldId id="805" r:id="rId25"/>
    <p:sldId id="1101" r:id="rId26"/>
    <p:sldId id="1095" r:id="rId27"/>
    <p:sldId id="1099" r:id="rId28"/>
    <p:sldId id="1100" r:id="rId29"/>
    <p:sldId id="1102" r:id="rId30"/>
  </p:sldIdLst>
  <p:sldSz cx="13439775" cy="7559675"/>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4234" userDrawn="1">
          <p15:clr>
            <a:srgbClr val="A4A3A4"/>
          </p15:clr>
        </p15:guide>
        <p15:guide id="3" orient="horz" pos="238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0002"/>
    <a:srgbClr val="7D2907"/>
    <a:srgbClr val="002D68"/>
    <a:srgbClr val="563A2E"/>
    <a:srgbClr val="978777"/>
    <a:srgbClr val="05DEAB"/>
    <a:srgbClr val="16377F"/>
    <a:srgbClr val="314458"/>
    <a:srgbClr val="000721"/>
    <a:srgbClr val="4C5B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608" autoAdjust="0"/>
    <p:restoredTop sz="94667"/>
  </p:normalViewPr>
  <p:slideViewPr>
    <p:cSldViewPr>
      <p:cViewPr varScale="1">
        <p:scale>
          <a:sx n="110" d="100"/>
          <a:sy n="110" d="100"/>
        </p:scale>
        <p:origin x="576" y="82"/>
      </p:cViewPr>
      <p:guideLst>
        <p:guide pos="4234"/>
        <p:guide orient="horz" pos="2381"/>
      </p:guideLst>
    </p:cSldViewPr>
  </p:slid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F43B8B-132F-5940-9B41-D5B8E2AC1D1D}" type="datetimeFigureOut">
              <a:rPr lang="sv-SE" smtClean="0"/>
              <a:t>2023-09-06</a:t>
            </a:fld>
            <a:endParaRPr lang="sv-SE" dirty="0"/>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dirty="0"/>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81F28E-DFC0-3B47-BEC8-02583456D020}" type="slidenum">
              <a:rPr lang="sv-SE" smtClean="0"/>
              <a:t>‹#›</a:t>
            </a:fld>
            <a:endParaRPr lang="sv-SE" dirty="0"/>
          </a:p>
        </p:txBody>
      </p:sp>
    </p:spTree>
    <p:extLst>
      <p:ext uri="{BB962C8B-B14F-4D97-AF65-F5344CB8AC3E}">
        <p14:creationId xmlns:p14="http://schemas.microsoft.com/office/powerpoint/2010/main" val="1550944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dirty="0"/>
          </a:p>
        </p:txBody>
      </p:sp>
      <p:sp>
        <p:nvSpPr>
          <p:cNvPr id="4" name="Platshållare för bildnumm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sv-SE" sz="1200" b="0" i="0" u="none" strike="noStrike" cap="none" smtClean="0">
                <a:solidFill>
                  <a:schemeClr val="dk1"/>
                </a:solidFill>
                <a:latin typeface="Calibri"/>
                <a:ea typeface="Calibri"/>
                <a:cs typeface="Calibri"/>
                <a:sym typeface="Calibri"/>
              </a:rPr>
              <a:t>22</a:t>
            </a:fld>
            <a:endParaRPr lang="sv-S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09132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6B37E411-5AA1-48E0-9CBA-46B5DF0289CA}"/>
              </a:ext>
            </a:extLst>
          </p:cNvPr>
          <p:cNvSpPr/>
          <p:nvPr userDrawn="1"/>
        </p:nvSpPr>
        <p:spPr>
          <a:xfrm>
            <a:off x="9888239" y="6444134"/>
            <a:ext cx="3421711" cy="9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63" dirty="0"/>
          </a:p>
        </p:txBody>
      </p:sp>
    </p:spTree>
    <p:extLst>
      <p:ext uri="{BB962C8B-B14F-4D97-AF65-F5344CB8AC3E}">
        <p14:creationId xmlns:p14="http://schemas.microsoft.com/office/powerpoint/2010/main" val="491377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Klicka här för att ändra format</a:t>
            </a:r>
          </a:p>
        </p:txBody>
      </p:sp>
      <p:sp>
        <p:nvSpPr>
          <p:cNvPr id="3" name="Platshållare för innehåll 2"/>
          <p:cNvSpPr>
            <a:spLocks noGrp="1"/>
          </p:cNvSpPr>
          <p:nvPr>
            <p:ph idx="1"/>
          </p:nvPr>
        </p:nvSpPr>
        <p:spPr>
          <a:xfrm>
            <a:off x="671215" y="2087455"/>
            <a:ext cx="5616624" cy="4176149"/>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080552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Rubrikbi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6B37E411-5AA1-48E0-9CBA-46B5DF0289CA}"/>
              </a:ext>
            </a:extLst>
          </p:cNvPr>
          <p:cNvSpPr/>
          <p:nvPr userDrawn="1"/>
        </p:nvSpPr>
        <p:spPr>
          <a:xfrm>
            <a:off x="9888239" y="6444134"/>
            <a:ext cx="3421711" cy="9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63" dirty="0"/>
          </a:p>
        </p:txBody>
      </p:sp>
      <p:sp>
        <p:nvSpPr>
          <p:cNvPr id="11" name="Rektangel 10">
            <a:extLst>
              <a:ext uri="{FF2B5EF4-FFF2-40B4-BE49-F238E27FC236}">
                <a16:creationId xmlns:a16="http://schemas.microsoft.com/office/drawing/2014/main" id="{162D5CE6-2FF1-4750-8176-B3AAB603C0F8}"/>
              </a:ext>
            </a:extLst>
          </p:cNvPr>
          <p:cNvSpPr/>
          <p:nvPr userDrawn="1"/>
        </p:nvSpPr>
        <p:spPr>
          <a:xfrm>
            <a:off x="11336162" y="179437"/>
            <a:ext cx="1801538" cy="14401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63" dirty="0"/>
          </a:p>
        </p:txBody>
      </p:sp>
      <p:sp>
        <p:nvSpPr>
          <p:cNvPr id="2" name="Rektangel 1">
            <a:extLst>
              <a:ext uri="{FF2B5EF4-FFF2-40B4-BE49-F238E27FC236}">
                <a16:creationId xmlns:a16="http://schemas.microsoft.com/office/drawing/2014/main" id="{3AD816C8-647F-91D4-B4F9-DA5E2E7359A3}"/>
              </a:ext>
            </a:extLst>
          </p:cNvPr>
          <p:cNvSpPr/>
          <p:nvPr userDrawn="1"/>
        </p:nvSpPr>
        <p:spPr>
          <a:xfrm>
            <a:off x="-1" y="-1"/>
            <a:ext cx="13439775" cy="75596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a:extLst>
              <a:ext uri="{FF2B5EF4-FFF2-40B4-BE49-F238E27FC236}">
                <a16:creationId xmlns:a16="http://schemas.microsoft.com/office/drawing/2014/main" id="{82DDF570-D840-D10C-165C-334F7B101A9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24343" y="6562150"/>
            <a:ext cx="2232248" cy="713134"/>
          </a:xfrm>
          <a:prstGeom prst="rect">
            <a:avLst/>
          </a:prstGeom>
        </p:spPr>
      </p:pic>
    </p:spTree>
    <p:extLst>
      <p:ext uri="{BB962C8B-B14F-4D97-AF65-F5344CB8AC3E}">
        <p14:creationId xmlns:p14="http://schemas.microsoft.com/office/powerpoint/2010/main" val="1205657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Rubrikbi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6B37E411-5AA1-48E0-9CBA-46B5DF0289CA}"/>
              </a:ext>
            </a:extLst>
          </p:cNvPr>
          <p:cNvSpPr/>
          <p:nvPr userDrawn="1"/>
        </p:nvSpPr>
        <p:spPr>
          <a:xfrm>
            <a:off x="9888239" y="6444134"/>
            <a:ext cx="3421711" cy="9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63" dirty="0"/>
          </a:p>
        </p:txBody>
      </p:sp>
      <p:sp>
        <p:nvSpPr>
          <p:cNvPr id="11" name="Rektangel 10">
            <a:extLst>
              <a:ext uri="{FF2B5EF4-FFF2-40B4-BE49-F238E27FC236}">
                <a16:creationId xmlns:a16="http://schemas.microsoft.com/office/drawing/2014/main" id="{162D5CE6-2FF1-4750-8176-B3AAB603C0F8}"/>
              </a:ext>
            </a:extLst>
          </p:cNvPr>
          <p:cNvSpPr/>
          <p:nvPr userDrawn="1"/>
        </p:nvSpPr>
        <p:spPr>
          <a:xfrm>
            <a:off x="11336162" y="179437"/>
            <a:ext cx="1801538" cy="14401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63" dirty="0"/>
          </a:p>
        </p:txBody>
      </p:sp>
      <p:sp>
        <p:nvSpPr>
          <p:cNvPr id="2" name="Rektangel 1">
            <a:extLst>
              <a:ext uri="{FF2B5EF4-FFF2-40B4-BE49-F238E27FC236}">
                <a16:creationId xmlns:a16="http://schemas.microsoft.com/office/drawing/2014/main" id="{3AD816C8-647F-91D4-B4F9-DA5E2E7359A3}"/>
              </a:ext>
            </a:extLst>
          </p:cNvPr>
          <p:cNvSpPr/>
          <p:nvPr userDrawn="1"/>
        </p:nvSpPr>
        <p:spPr>
          <a:xfrm>
            <a:off x="-1" y="-1"/>
            <a:ext cx="13439775" cy="75596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234028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Rubrik och innehåll">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9107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ext med bildtext">
  <p:cSld name="Text med bildtext">
    <p:spTree>
      <p:nvGrpSpPr>
        <p:cNvPr id="1" name="Shape 19"/>
        <p:cNvGrpSpPr/>
        <p:nvPr/>
      </p:nvGrpSpPr>
      <p:grpSpPr>
        <a:xfrm>
          <a:off x="0" y="0"/>
          <a:ext cx="0" cy="0"/>
          <a:chOff x="0" y="0"/>
          <a:chExt cx="0" cy="0"/>
        </a:xfrm>
      </p:grpSpPr>
      <p:sp>
        <p:nvSpPr>
          <p:cNvPr id="20" name="Google Shape;20;p59"/>
          <p:cNvSpPr/>
          <p:nvPr/>
        </p:nvSpPr>
        <p:spPr>
          <a:xfrm>
            <a:off x="0" y="0"/>
            <a:ext cx="13439775" cy="7559675"/>
          </a:xfrm>
          <a:prstGeom prst="rect">
            <a:avLst/>
          </a:prstGeom>
          <a:solidFill>
            <a:srgbClr val="46526A"/>
          </a:solidFill>
          <a:ln w="12700" cap="flat" cmpd="sng">
            <a:solidFill>
              <a:srgbClr val="46526A"/>
            </a:solidFill>
            <a:prstDash val="solid"/>
            <a:miter lim="800000"/>
            <a:headEnd type="none" w="sm" len="sm"/>
            <a:tailEnd type="none" w="sm" len="sm"/>
          </a:ln>
        </p:spPr>
        <p:txBody>
          <a:bodyPr spcFirstLastPara="1" wrap="square" lIns="100779" tIns="50376" rIns="100779" bIns="50376" anchor="ctr" anchorCtr="0">
            <a:noAutofit/>
          </a:bodyPr>
          <a:lstStyle/>
          <a:p>
            <a:pPr marL="0" marR="0" lvl="0" indent="0" algn="ctr" rtl="0">
              <a:spcBef>
                <a:spcPts val="0"/>
              </a:spcBef>
              <a:spcAft>
                <a:spcPts val="0"/>
              </a:spcAft>
              <a:buNone/>
            </a:pPr>
            <a:endParaRPr sz="1984">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773122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71215" y="827509"/>
            <a:ext cx="5616624" cy="1259946"/>
          </a:xfrm>
          <a:prstGeom prst="rect">
            <a:avLst/>
          </a:prstGeom>
        </p:spPr>
        <p:txBody>
          <a:bodyPr vert="horz" lIns="91440" tIns="45720" rIns="91440" bIns="45720" rtlCol="0" anchor="ctr">
            <a:normAutofit/>
          </a:bodyPr>
          <a:lstStyle/>
          <a:p>
            <a:r>
              <a:rPr lang="sv-SE" dirty="0"/>
              <a:t>Klicka här för att ändra format</a:t>
            </a:r>
          </a:p>
        </p:txBody>
      </p:sp>
      <p:sp>
        <p:nvSpPr>
          <p:cNvPr id="3" name="Platshållare för text 2"/>
          <p:cNvSpPr>
            <a:spLocks noGrp="1"/>
          </p:cNvSpPr>
          <p:nvPr>
            <p:ph type="body" idx="1"/>
          </p:nvPr>
        </p:nvSpPr>
        <p:spPr>
          <a:xfrm>
            <a:off x="671215" y="2105395"/>
            <a:ext cx="5616624" cy="4683736"/>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6" name="Bildobjekt 5" descr="En bild som visar text, skylt&#10;&#10;Automatiskt genererad beskrivning">
            <a:extLst>
              <a:ext uri="{FF2B5EF4-FFF2-40B4-BE49-F238E27FC236}">
                <a16:creationId xmlns:a16="http://schemas.microsoft.com/office/drawing/2014/main" id="{750115FB-83E0-9089-7C71-671A039727A6}"/>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824343" y="6561511"/>
            <a:ext cx="2232248" cy="713133"/>
          </a:xfrm>
          <a:prstGeom prst="rect">
            <a:avLst/>
          </a:prstGeom>
        </p:spPr>
      </p:pic>
    </p:spTree>
    <p:extLst>
      <p:ext uri="{BB962C8B-B14F-4D97-AF65-F5344CB8AC3E}">
        <p14:creationId xmlns:p14="http://schemas.microsoft.com/office/powerpoint/2010/main" val="6432631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hf sldNum="0" hdr="0" ftr="0" dt="0"/>
  <p:txStyles>
    <p:titleStyle>
      <a:lvl1pPr algn="l" defTabSz="1008025" rtl="0" eaLnBrk="1" latinLnBrk="0" hangingPunct="1">
        <a:spcBef>
          <a:spcPct val="0"/>
        </a:spcBef>
        <a:buNone/>
        <a:defRPr sz="2800" kern="1200">
          <a:solidFill>
            <a:schemeClr val="tx1"/>
          </a:solidFill>
          <a:latin typeface="Neo Sans Std Medium" panose="020B0704030504040204" pitchFamily="34" charset="0"/>
          <a:ea typeface="+mj-ea"/>
          <a:cs typeface="+mj-cs"/>
        </a:defRPr>
      </a:lvl1pPr>
    </p:titleStyle>
    <p:bodyStyle>
      <a:lvl1pPr marL="360000" indent="-342000" algn="l" defTabSz="1008025" rtl="0" eaLnBrk="1" latinLnBrk="0" hangingPunct="1">
        <a:lnSpc>
          <a:spcPct val="120000"/>
        </a:lnSpc>
        <a:spcBef>
          <a:spcPts val="1200"/>
        </a:spcBef>
        <a:buClrTx/>
        <a:buFont typeface="Arial" panose="020B0604020202020204" pitchFamily="34" charset="0"/>
        <a:buChar char="•"/>
        <a:defRPr sz="1800" kern="1200">
          <a:solidFill>
            <a:schemeClr val="tx1"/>
          </a:solidFill>
          <a:latin typeface="Graphik Regular" panose="020B0503030202060203" pitchFamily="34" charset="0"/>
          <a:ea typeface="+mn-ea"/>
          <a:cs typeface="+mn-cs"/>
        </a:defRPr>
      </a:lvl1pPr>
      <a:lvl2pPr marL="360000" indent="-342000" algn="l" defTabSz="1008025" rtl="0" eaLnBrk="1" latinLnBrk="0" hangingPunct="1">
        <a:lnSpc>
          <a:spcPct val="120000"/>
        </a:lnSpc>
        <a:spcBef>
          <a:spcPts val="1200"/>
        </a:spcBef>
        <a:buClrTx/>
        <a:buFont typeface="Arial" panose="020B0604020202020204" pitchFamily="34" charset="0"/>
        <a:buChar char="•"/>
        <a:defRPr sz="1760" kern="1200">
          <a:solidFill>
            <a:schemeClr val="tx1"/>
          </a:solidFill>
          <a:latin typeface="Graphik Regular" panose="020B0503030202060203" pitchFamily="34" charset="0"/>
          <a:ea typeface="+mn-ea"/>
          <a:cs typeface="+mn-cs"/>
        </a:defRPr>
      </a:lvl2pPr>
      <a:lvl3pPr marL="360000" indent="-342000" algn="l" defTabSz="1008025" rtl="0" eaLnBrk="1" latinLnBrk="0" hangingPunct="1">
        <a:lnSpc>
          <a:spcPct val="120000"/>
        </a:lnSpc>
        <a:spcBef>
          <a:spcPts val="1200"/>
        </a:spcBef>
        <a:buClrTx/>
        <a:buFont typeface="Arial" panose="020B0604020202020204" pitchFamily="34" charset="0"/>
        <a:buChar char="•"/>
        <a:defRPr sz="1508" kern="1200">
          <a:solidFill>
            <a:schemeClr val="tx1"/>
          </a:solidFill>
          <a:latin typeface="Graphik Regular" panose="020B0503030202060203" pitchFamily="34" charset="0"/>
          <a:ea typeface="+mn-ea"/>
          <a:cs typeface="+mn-cs"/>
        </a:defRPr>
      </a:lvl3pPr>
      <a:lvl4pPr marL="360000" indent="-342000" algn="l" defTabSz="1008025" rtl="0" eaLnBrk="1" latinLnBrk="0" hangingPunct="1">
        <a:lnSpc>
          <a:spcPct val="120000"/>
        </a:lnSpc>
        <a:spcBef>
          <a:spcPts val="1200"/>
        </a:spcBef>
        <a:buClrTx/>
        <a:buFont typeface="Arial" panose="020B0604020202020204" pitchFamily="34" charset="0"/>
        <a:buChar char="•"/>
        <a:defRPr sz="1383" kern="1200">
          <a:solidFill>
            <a:schemeClr val="tx1"/>
          </a:solidFill>
          <a:latin typeface="Graphik Regular" panose="020B0503030202060203" pitchFamily="34" charset="0"/>
          <a:ea typeface="+mn-ea"/>
          <a:cs typeface="+mn-cs"/>
        </a:defRPr>
      </a:lvl4pPr>
      <a:lvl5pPr marL="360000" indent="-342000" algn="l" defTabSz="1008025" rtl="0" eaLnBrk="1" latinLnBrk="0" hangingPunct="1">
        <a:lnSpc>
          <a:spcPct val="120000"/>
        </a:lnSpc>
        <a:spcBef>
          <a:spcPts val="1200"/>
        </a:spcBef>
        <a:buClrTx/>
        <a:buFont typeface="Arial" panose="020B0604020202020204" pitchFamily="34" charset="0"/>
        <a:buChar char="•"/>
        <a:defRPr sz="1383" kern="1200">
          <a:solidFill>
            <a:schemeClr val="tx1"/>
          </a:solidFill>
          <a:latin typeface="Graphik Regular" panose="020B0503030202060203" pitchFamily="34" charset="0"/>
          <a:ea typeface="+mn-ea"/>
          <a:cs typeface="+mn-cs"/>
        </a:defRPr>
      </a:lvl5pPr>
      <a:lvl6pPr marL="2772067" indent="-252006" algn="l" defTabSz="1008025" rtl="0" eaLnBrk="1" latinLnBrk="0" hangingPunct="1">
        <a:spcBef>
          <a:spcPct val="20000"/>
        </a:spcBef>
        <a:buFont typeface="Arial" pitchFamily="34" charset="0"/>
        <a:buChar char="•"/>
        <a:defRPr sz="2205" kern="1200">
          <a:solidFill>
            <a:schemeClr val="tx1"/>
          </a:solidFill>
          <a:latin typeface="+mn-lt"/>
          <a:ea typeface="+mn-ea"/>
          <a:cs typeface="+mn-cs"/>
        </a:defRPr>
      </a:lvl6pPr>
      <a:lvl7pPr marL="3276080" indent="-252006" algn="l" defTabSz="1008025" rtl="0" eaLnBrk="1" latinLnBrk="0" hangingPunct="1">
        <a:spcBef>
          <a:spcPct val="20000"/>
        </a:spcBef>
        <a:buFont typeface="Arial" pitchFamily="34" charset="0"/>
        <a:buChar char="•"/>
        <a:defRPr sz="2205" kern="1200">
          <a:solidFill>
            <a:schemeClr val="tx1"/>
          </a:solidFill>
          <a:latin typeface="+mn-lt"/>
          <a:ea typeface="+mn-ea"/>
          <a:cs typeface="+mn-cs"/>
        </a:defRPr>
      </a:lvl7pPr>
      <a:lvl8pPr marL="3780092" indent="-252006" algn="l" defTabSz="1008025" rtl="0" eaLnBrk="1" latinLnBrk="0" hangingPunct="1">
        <a:spcBef>
          <a:spcPct val="20000"/>
        </a:spcBef>
        <a:buFont typeface="Arial" pitchFamily="34" charset="0"/>
        <a:buChar char="•"/>
        <a:defRPr sz="2205" kern="1200">
          <a:solidFill>
            <a:schemeClr val="tx1"/>
          </a:solidFill>
          <a:latin typeface="+mn-lt"/>
          <a:ea typeface="+mn-ea"/>
          <a:cs typeface="+mn-cs"/>
        </a:defRPr>
      </a:lvl8pPr>
      <a:lvl9pPr marL="4284104" indent="-252006" algn="l" defTabSz="1008025" rtl="0" eaLnBrk="1" latinLnBrk="0" hangingPunct="1">
        <a:spcBef>
          <a:spcPct val="20000"/>
        </a:spcBef>
        <a:buFont typeface="Arial" pitchFamily="34" charset="0"/>
        <a:buChar char="•"/>
        <a:defRPr sz="2205" kern="1200">
          <a:solidFill>
            <a:schemeClr val="tx1"/>
          </a:solidFill>
          <a:latin typeface="+mn-lt"/>
          <a:ea typeface="+mn-ea"/>
          <a:cs typeface="+mn-cs"/>
        </a:defRPr>
      </a:lvl9pPr>
    </p:bodyStyle>
    <p:otherStyle>
      <a:defPPr>
        <a:defRPr lang="sv-SE"/>
      </a:defPPr>
      <a:lvl1pPr marL="0" algn="l" defTabSz="1008025" rtl="0" eaLnBrk="1" latinLnBrk="0" hangingPunct="1">
        <a:defRPr sz="1985" kern="1200">
          <a:solidFill>
            <a:schemeClr val="tx1"/>
          </a:solidFill>
          <a:latin typeface="+mn-lt"/>
          <a:ea typeface="+mn-ea"/>
          <a:cs typeface="+mn-cs"/>
        </a:defRPr>
      </a:lvl1pPr>
      <a:lvl2pPr marL="504012" algn="l" defTabSz="1008025" rtl="0" eaLnBrk="1" latinLnBrk="0" hangingPunct="1">
        <a:defRPr sz="1985" kern="1200">
          <a:solidFill>
            <a:schemeClr val="tx1"/>
          </a:solidFill>
          <a:latin typeface="+mn-lt"/>
          <a:ea typeface="+mn-ea"/>
          <a:cs typeface="+mn-cs"/>
        </a:defRPr>
      </a:lvl2pPr>
      <a:lvl3pPr marL="1008025" algn="l" defTabSz="1008025" rtl="0" eaLnBrk="1" latinLnBrk="0" hangingPunct="1">
        <a:defRPr sz="1985" kern="1200">
          <a:solidFill>
            <a:schemeClr val="tx1"/>
          </a:solidFill>
          <a:latin typeface="+mn-lt"/>
          <a:ea typeface="+mn-ea"/>
          <a:cs typeface="+mn-cs"/>
        </a:defRPr>
      </a:lvl3pPr>
      <a:lvl4pPr marL="1512037" algn="l" defTabSz="1008025" rtl="0" eaLnBrk="1" latinLnBrk="0" hangingPunct="1">
        <a:defRPr sz="1985" kern="1200">
          <a:solidFill>
            <a:schemeClr val="tx1"/>
          </a:solidFill>
          <a:latin typeface="+mn-lt"/>
          <a:ea typeface="+mn-ea"/>
          <a:cs typeface="+mn-cs"/>
        </a:defRPr>
      </a:lvl4pPr>
      <a:lvl5pPr marL="2016050" algn="l" defTabSz="1008025" rtl="0" eaLnBrk="1" latinLnBrk="0" hangingPunct="1">
        <a:defRPr sz="1985" kern="1200">
          <a:solidFill>
            <a:schemeClr val="tx1"/>
          </a:solidFill>
          <a:latin typeface="+mn-lt"/>
          <a:ea typeface="+mn-ea"/>
          <a:cs typeface="+mn-cs"/>
        </a:defRPr>
      </a:lvl5pPr>
      <a:lvl6pPr marL="2520061" algn="l" defTabSz="1008025" rtl="0" eaLnBrk="1" latinLnBrk="0" hangingPunct="1">
        <a:defRPr sz="1985" kern="1200">
          <a:solidFill>
            <a:schemeClr val="tx1"/>
          </a:solidFill>
          <a:latin typeface="+mn-lt"/>
          <a:ea typeface="+mn-ea"/>
          <a:cs typeface="+mn-cs"/>
        </a:defRPr>
      </a:lvl6pPr>
      <a:lvl7pPr marL="3024073" algn="l" defTabSz="1008025" rtl="0" eaLnBrk="1" latinLnBrk="0" hangingPunct="1">
        <a:defRPr sz="1985" kern="1200">
          <a:solidFill>
            <a:schemeClr val="tx1"/>
          </a:solidFill>
          <a:latin typeface="+mn-lt"/>
          <a:ea typeface="+mn-ea"/>
          <a:cs typeface="+mn-cs"/>
        </a:defRPr>
      </a:lvl7pPr>
      <a:lvl8pPr marL="3528086" algn="l" defTabSz="1008025" rtl="0" eaLnBrk="1" latinLnBrk="0" hangingPunct="1">
        <a:defRPr sz="1985" kern="1200">
          <a:solidFill>
            <a:schemeClr val="tx1"/>
          </a:solidFill>
          <a:latin typeface="+mn-lt"/>
          <a:ea typeface="+mn-ea"/>
          <a:cs typeface="+mn-cs"/>
        </a:defRPr>
      </a:lvl8pPr>
      <a:lvl9pPr marL="4032098" algn="l" defTabSz="1008025" rtl="0" eaLnBrk="1" latinLnBrk="0" hangingPunct="1">
        <a:defRPr sz="19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hyperlink" Target="https://vimeo.com/692514849"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atlasbalans.com/sv/fascia/fascia-bindvav/" TargetMode="External"/><Relationship Id="rId1" Type="http://schemas.openxmlformats.org/officeDocument/2006/relationships/slideLayout" Target="../slideLayouts/slideLayout5.xml"/><Relationship Id="rId4" Type="http://schemas.openxmlformats.org/officeDocument/2006/relationships/hyperlink" Target="https://fasciaguide.com/se/fascia-guide/fascia-new-research-changes-the-way-we-look-at-pain/"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atlasbalans.com/sv/fascia/fascia-ett-nytt-satt-att-tanka-pa/" TargetMode="External"/><Relationship Id="rId1" Type="http://schemas.openxmlformats.org/officeDocument/2006/relationships/slideLayout" Target="../slideLayouts/slideLayout5.xml"/><Relationship Id="rId4" Type="http://schemas.openxmlformats.org/officeDocument/2006/relationships/hyperlink" Target="https://fasciaguide.com/se/insights/an-explosion-of-new-research-in-the-last-10-year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atlasbalans.com/press/5-remarkable-insights/" TargetMode="External"/><Relationship Id="rId1" Type="http://schemas.openxmlformats.org/officeDocument/2006/relationships/slideLayout" Target="../slideLayouts/slideLayout5.xml"/><Relationship Id="rId4" Type="http://schemas.openxmlformats.org/officeDocument/2006/relationships/hyperlink" Target="https://fasciaguide.com/se/fascia-guide/fascia-research-congress-2018/"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28C6E30E-FD87-B829-AE47-F8CD0065C828}"/>
              </a:ext>
            </a:extLst>
          </p:cNvPr>
          <p:cNvPicPr>
            <a:picLocks noChangeAspect="1"/>
          </p:cNvPicPr>
          <p:nvPr/>
        </p:nvPicPr>
        <p:blipFill>
          <a:blip r:embed="rId2">
            <a:extLst>
              <a:ext uri="{28A0092B-C50C-407E-A947-70E740481C1C}">
                <a14:useLocalDpi xmlns:a14="http://schemas.microsoft.com/office/drawing/2010/main" val="0"/>
              </a:ext>
            </a:extLst>
          </a:blip>
          <a:srcRect t="7653" b="7653"/>
          <a:stretch/>
        </p:blipFill>
        <p:spPr>
          <a:xfrm>
            <a:off x="-1" y="-14380"/>
            <a:ext cx="13439776" cy="7588433"/>
          </a:xfrm>
          <a:prstGeom prst="rect">
            <a:avLst/>
          </a:prstGeom>
        </p:spPr>
      </p:pic>
      <p:sp>
        <p:nvSpPr>
          <p:cNvPr id="3" name="textruta 2"/>
          <p:cNvSpPr txBox="1"/>
          <p:nvPr/>
        </p:nvSpPr>
        <p:spPr>
          <a:xfrm>
            <a:off x="0" y="2823031"/>
            <a:ext cx="13439775" cy="923330"/>
          </a:xfrm>
          <a:prstGeom prst="rect">
            <a:avLst/>
          </a:prstGeom>
          <a:noFill/>
        </p:spPr>
        <p:txBody>
          <a:bodyPr wrap="square" rtlCol="0">
            <a:spAutoFit/>
          </a:bodyPr>
          <a:lstStyle/>
          <a:p>
            <a:pPr algn="ctr"/>
            <a:r>
              <a:rPr lang="sv-SE" sz="5400" dirty="0">
                <a:solidFill>
                  <a:schemeClr val="bg1"/>
                </a:solidFill>
                <a:effectLst>
                  <a:outerShdw blurRad="38100" dist="38100" dir="2700000" algn="tl">
                    <a:srgbClr val="000000">
                      <a:alpha val="43137"/>
                    </a:srgbClr>
                  </a:outerShdw>
                </a:effectLst>
                <a:latin typeface="Neo Sans Std Medium" panose="020B0704030504040204" pitchFamily="34" charset="0"/>
                <a:cs typeface="Arial" panose="020B0604020202020204" pitchFamily="34" charset="0"/>
              </a:rPr>
              <a:t>FASCIA &amp; DEN LEVANDE KROPPEN</a:t>
            </a:r>
          </a:p>
        </p:txBody>
      </p:sp>
      <p:pic>
        <p:nvPicPr>
          <p:cNvPr id="6" name="Bildobjekt 5">
            <a:extLst>
              <a:ext uri="{FF2B5EF4-FFF2-40B4-BE49-F238E27FC236}">
                <a16:creationId xmlns:a16="http://schemas.microsoft.com/office/drawing/2014/main" id="{0FEF9059-781D-D6DE-FD72-675F535BBF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24343" y="6562150"/>
            <a:ext cx="2232248" cy="713134"/>
          </a:xfrm>
          <a:prstGeom prst="rect">
            <a:avLst/>
          </a:prstGeom>
        </p:spPr>
      </p:pic>
    </p:spTree>
    <p:extLst>
      <p:ext uri="{BB962C8B-B14F-4D97-AF65-F5344CB8AC3E}">
        <p14:creationId xmlns:p14="http://schemas.microsoft.com/office/powerpoint/2010/main" val="7917868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05D07FA-F78B-A08A-950F-E4A96ACE8017}"/>
              </a:ext>
            </a:extLst>
          </p:cNvPr>
          <p:cNvSpPr>
            <a:spLocks noGrp="1"/>
          </p:cNvSpPr>
          <p:nvPr>
            <p:ph type="title"/>
          </p:nvPr>
        </p:nvSpPr>
        <p:spPr>
          <a:xfrm>
            <a:off x="671215" y="827509"/>
            <a:ext cx="5976664" cy="1259946"/>
          </a:xfrm>
        </p:spPr>
        <p:txBody>
          <a:bodyPr/>
          <a:lstStyle/>
          <a:p>
            <a:r>
              <a:rPr lang="sv-SE" dirty="0">
                <a:solidFill>
                  <a:srgbClr val="314458"/>
                </a:solidFill>
              </a:rPr>
              <a:t>Vad är Fascia?</a:t>
            </a:r>
          </a:p>
        </p:txBody>
      </p:sp>
      <p:sp>
        <p:nvSpPr>
          <p:cNvPr id="3" name="Platshållare för innehåll 2">
            <a:extLst>
              <a:ext uri="{FF2B5EF4-FFF2-40B4-BE49-F238E27FC236}">
                <a16:creationId xmlns:a16="http://schemas.microsoft.com/office/drawing/2014/main" id="{1D0C2D0B-FB6D-E00E-18E1-3001B74A38F2}"/>
              </a:ext>
            </a:extLst>
          </p:cNvPr>
          <p:cNvSpPr>
            <a:spLocks noGrp="1"/>
          </p:cNvSpPr>
          <p:nvPr>
            <p:ph idx="1"/>
          </p:nvPr>
        </p:nvSpPr>
        <p:spPr>
          <a:xfrm>
            <a:off x="671215" y="2087455"/>
            <a:ext cx="5472608" cy="5472220"/>
          </a:xfrm>
        </p:spPr>
        <p:txBody>
          <a:bodyPr>
            <a:normAutofit/>
          </a:bodyPr>
          <a:lstStyle/>
          <a:p>
            <a:pPr marL="18000" indent="0">
              <a:buNone/>
            </a:pPr>
            <a:r>
              <a:rPr lang="sv-SE" dirty="0"/>
              <a:t>Schleip 2013, Stecco 2011, 2014, 2015, 2018, Langevin 2002, 2006</a:t>
            </a:r>
          </a:p>
          <a:p>
            <a:r>
              <a:rPr lang="sv-SE" dirty="0"/>
              <a:t>Fascia är ETT system, utan början och slut, som underhåller och upprättar sammankoppling, kommunikation och interaktion mellan olika delar av kroppen.</a:t>
            </a:r>
          </a:p>
          <a:p>
            <a:r>
              <a:rPr lang="sv-SE" dirty="0"/>
              <a:t>Vår kropp, allt i vår kropp, består av celler och substansen utanför cellerna, den Extracellulära Matrixen (ECM)</a:t>
            </a:r>
          </a:p>
          <a:p>
            <a:r>
              <a:rPr lang="sv-SE" dirty="0"/>
              <a:t>En vävnad, är en grupp celler med liknande uppgift (muskelvävnad, skelettvävnad) och allt är omslutet av ECM.</a:t>
            </a:r>
          </a:p>
          <a:p>
            <a:pPr marL="18000" indent="0">
              <a:buNone/>
            </a:pPr>
            <a:endParaRPr lang="sv-SE" dirty="0"/>
          </a:p>
        </p:txBody>
      </p:sp>
      <p:pic>
        <p:nvPicPr>
          <p:cNvPr id="6" name="Bildobjekt 5">
            <a:extLst>
              <a:ext uri="{FF2B5EF4-FFF2-40B4-BE49-F238E27FC236}">
                <a16:creationId xmlns:a16="http://schemas.microsoft.com/office/drawing/2014/main" id="{64CAD974-995B-B3CD-5B96-2647092BBDB1}"/>
              </a:ext>
            </a:extLst>
          </p:cNvPr>
          <p:cNvPicPr>
            <a:picLocks noChangeAspect="1"/>
          </p:cNvPicPr>
          <p:nvPr/>
        </p:nvPicPr>
        <p:blipFill rotWithShape="1">
          <a:blip r:embed="rId2">
            <a:extLst>
              <a:ext uri="{28A0092B-C50C-407E-A947-70E740481C1C}">
                <a14:useLocalDpi xmlns:a14="http://schemas.microsoft.com/office/drawing/2010/main" val="0"/>
              </a:ext>
            </a:extLst>
          </a:blip>
          <a:srcRect l="22225" r="18515"/>
          <a:stretch/>
        </p:blipFill>
        <p:spPr>
          <a:xfrm>
            <a:off x="6719887" y="-1"/>
            <a:ext cx="6719888" cy="7559675"/>
          </a:xfrm>
          <a:prstGeom prst="rect">
            <a:avLst/>
          </a:prstGeom>
        </p:spPr>
      </p:pic>
      <p:pic>
        <p:nvPicPr>
          <p:cNvPr id="7" name="Bildobjekt 6">
            <a:extLst>
              <a:ext uri="{FF2B5EF4-FFF2-40B4-BE49-F238E27FC236}">
                <a16:creationId xmlns:a16="http://schemas.microsoft.com/office/drawing/2014/main" id="{F8E7ABF3-27F1-E15D-FA7A-1D761AB679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24343" y="6562150"/>
            <a:ext cx="2232248" cy="713134"/>
          </a:xfrm>
          <a:prstGeom prst="rect">
            <a:avLst/>
          </a:prstGeom>
        </p:spPr>
      </p:pic>
      <p:pic>
        <p:nvPicPr>
          <p:cNvPr id="4" name="Bildobjekt 3">
            <a:extLst>
              <a:ext uri="{FF2B5EF4-FFF2-40B4-BE49-F238E27FC236}">
                <a16:creationId xmlns:a16="http://schemas.microsoft.com/office/drawing/2014/main" id="{CC4E0D32-3F15-4323-CED4-A73FE6C05FA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4529" b="2145"/>
          <a:stretch/>
        </p:blipFill>
        <p:spPr>
          <a:xfrm>
            <a:off x="6717437" y="-117624"/>
            <a:ext cx="4466946" cy="7659533"/>
          </a:xfrm>
          <a:prstGeom prst="rect">
            <a:avLst/>
          </a:prstGeom>
        </p:spPr>
      </p:pic>
    </p:spTree>
    <p:extLst>
      <p:ext uri="{BB962C8B-B14F-4D97-AF65-F5344CB8AC3E}">
        <p14:creationId xmlns:p14="http://schemas.microsoft.com/office/powerpoint/2010/main" val="1847394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05D07FA-F78B-A08A-950F-E4A96ACE8017}"/>
              </a:ext>
            </a:extLst>
          </p:cNvPr>
          <p:cNvSpPr>
            <a:spLocks noGrp="1"/>
          </p:cNvSpPr>
          <p:nvPr>
            <p:ph type="title"/>
          </p:nvPr>
        </p:nvSpPr>
        <p:spPr>
          <a:xfrm>
            <a:off x="671215" y="827509"/>
            <a:ext cx="5976664" cy="1259946"/>
          </a:xfrm>
        </p:spPr>
        <p:txBody>
          <a:bodyPr/>
          <a:lstStyle/>
          <a:p>
            <a:r>
              <a:rPr lang="sv-SE" dirty="0">
                <a:solidFill>
                  <a:srgbClr val="7D2907"/>
                </a:solidFill>
              </a:rPr>
              <a:t>Den Extracellulära Matrixen (ECM)</a:t>
            </a:r>
          </a:p>
        </p:txBody>
      </p:sp>
      <p:sp>
        <p:nvSpPr>
          <p:cNvPr id="3" name="Platshållare för innehåll 2">
            <a:extLst>
              <a:ext uri="{FF2B5EF4-FFF2-40B4-BE49-F238E27FC236}">
                <a16:creationId xmlns:a16="http://schemas.microsoft.com/office/drawing/2014/main" id="{1D0C2D0B-FB6D-E00E-18E1-3001B74A38F2}"/>
              </a:ext>
            </a:extLst>
          </p:cNvPr>
          <p:cNvSpPr>
            <a:spLocks noGrp="1"/>
          </p:cNvSpPr>
          <p:nvPr>
            <p:ph idx="1"/>
          </p:nvPr>
        </p:nvSpPr>
        <p:spPr>
          <a:xfrm>
            <a:off x="671215" y="2087455"/>
            <a:ext cx="5472608" cy="5472220"/>
          </a:xfrm>
        </p:spPr>
        <p:txBody>
          <a:bodyPr>
            <a:normAutofit/>
          </a:bodyPr>
          <a:lstStyle/>
          <a:p>
            <a:r>
              <a:rPr lang="sv-SE" dirty="0"/>
              <a:t>ECM består av fibrer (t.ex. kollagen) som står för stabilitet</a:t>
            </a:r>
          </a:p>
          <a:p>
            <a:r>
              <a:rPr lang="sv-SE" dirty="0"/>
              <a:t>… och den flytande, gelliknande grundsubstansen (inkl. hyaluronsyra, glukosaminoglykaner och vatten) som ser till att cellmigrering, stötdämpning och glidförmågan fungerar som det ska.</a:t>
            </a:r>
          </a:p>
          <a:p>
            <a:r>
              <a:rPr lang="sv-SE" dirty="0"/>
              <a:t>Den här strukturen möjliggör för sammankoppling och kommunikation mellan alla delar i kroppen.</a:t>
            </a:r>
          </a:p>
          <a:p>
            <a:r>
              <a:rPr lang="sv-SE" dirty="0"/>
              <a:t>Fascia, är den extracellulära matrixen och de celler som skapar och underhåller ECM (t.ex. fibroblaster och fasciacyter).</a:t>
            </a:r>
          </a:p>
        </p:txBody>
      </p:sp>
      <p:pic>
        <p:nvPicPr>
          <p:cNvPr id="6" name="Bildobjekt 5">
            <a:extLst>
              <a:ext uri="{FF2B5EF4-FFF2-40B4-BE49-F238E27FC236}">
                <a16:creationId xmlns:a16="http://schemas.microsoft.com/office/drawing/2014/main" id="{64CAD974-995B-B3CD-5B96-2647092BBDB1}"/>
              </a:ext>
            </a:extLst>
          </p:cNvPr>
          <p:cNvPicPr>
            <a:picLocks noChangeAspect="1"/>
          </p:cNvPicPr>
          <p:nvPr/>
        </p:nvPicPr>
        <p:blipFill>
          <a:blip r:embed="rId2">
            <a:extLst>
              <a:ext uri="{28A0092B-C50C-407E-A947-70E740481C1C}">
                <a14:useLocalDpi xmlns:a14="http://schemas.microsoft.com/office/drawing/2010/main" val="0"/>
              </a:ext>
            </a:extLst>
          </a:blip>
          <a:srcRect l="20370" r="20370"/>
          <a:stretch/>
        </p:blipFill>
        <p:spPr>
          <a:xfrm>
            <a:off x="6719887" y="-1"/>
            <a:ext cx="6719888" cy="7559675"/>
          </a:xfrm>
          <a:prstGeom prst="rect">
            <a:avLst/>
          </a:prstGeom>
        </p:spPr>
      </p:pic>
      <p:pic>
        <p:nvPicPr>
          <p:cNvPr id="7" name="Bildobjekt 6">
            <a:extLst>
              <a:ext uri="{FF2B5EF4-FFF2-40B4-BE49-F238E27FC236}">
                <a16:creationId xmlns:a16="http://schemas.microsoft.com/office/drawing/2014/main" id="{F8E7ABF3-27F1-E15D-FA7A-1D761AB679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24343" y="6562150"/>
            <a:ext cx="2232248" cy="713134"/>
          </a:xfrm>
          <a:prstGeom prst="rect">
            <a:avLst/>
          </a:prstGeom>
        </p:spPr>
      </p:pic>
    </p:spTree>
    <p:extLst>
      <p:ext uri="{BB962C8B-B14F-4D97-AF65-F5344CB8AC3E}">
        <p14:creationId xmlns:p14="http://schemas.microsoft.com/office/powerpoint/2010/main" val="37978299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05D07FA-F78B-A08A-950F-E4A96ACE8017}"/>
              </a:ext>
            </a:extLst>
          </p:cNvPr>
          <p:cNvSpPr>
            <a:spLocks noGrp="1"/>
          </p:cNvSpPr>
          <p:nvPr>
            <p:ph type="title"/>
          </p:nvPr>
        </p:nvSpPr>
        <p:spPr>
          <a:xfrm>
            <a:off x="671215" y="827509"/>
            <a:ext cx="5040560" cy="1259946"/>
          </a:xfrm>
        </p:spPr>
        <p:txBody>
          <a:bodyPr/>
          <a:lstStyle/>
          <a:p>
            <a:r>
              <a:rPr lang="sv-SE" dirty="0">
                <a:solidFill>
                  <a:srgbClr val="314458"/>
                </a:solidFill>
              </a:rPr>
              <a:t>Hur ser det ut inuti en levande kropp?</a:t>
            </a:r>
          </a:p>
        </p:txBody>
      </p:sp>
      <p:sp>
        <p:nvSpPr>
          <p:cNvPr id="3" name="Platshållare för innehåll 2">
            <a:extLst>
              <a:ext uri="{FF2B5EF4-FFF2-40B4-BE49-F238E27FC236}">
                <a16:creationId xmlns:a16="http://schemas.microsoft.com/office/drawing/2014/main" id="{1D0C2D0B-FB6D-E00E-18E1-3001B74A38F2}"/>
              </a:ext>
            </a:extLst>
          </p:cNvPr>
          <p:cNvSpPr>
            <a:spLocks noGrp="1"/>
          </p:cNvSpPr>
          <p:nvPr>
            <p:ph idx="1"/>
          </p:nvPr>
        </p:nvSpPr>
        <p:spPr>
          <a:xfrm>
            <a:off x="671215" y="2087455"/>
            <a:ext cx="4608512" cy="4176149"/>
          </a:xfrm>
        </p:spPr>
        <p:txBody>
          <a:bodyPr/>
          <a:lstStyle/>
          <a:p>
            <a:r>
              <a:rPr lang="sv-SE" dirty="0"/>
              <a:t>En levande kropp och en död kropp är inte samma sak…</a:t>
            </a:r>
          </a:p>
          <a:p>
            <a:r>
              <a:rPr lang="sv-SE" dirty="0"/>
              <a:t>… men vi låtsas som det när vi studerar anatomi.</a:t>
            </a:r>
          </a:p>
          <a:p>
            <a:r>
              <a:rPr lang="sv-SE" dirty="0"/>
              <a:t>Liv är flöde och i en död kropp finns inget flöde</a:t>
            </a:r>
          </a:p>
          <a:p>
            <a:r>
              <a:rPr lang="sv-SE" dirty="0"/>
              <a:t>Vi har svårt att föreställa oss hur kroppen faktiskt ser ut</a:t>
            </a:r>
          </a:p>
          <a:p>
            <a:pPr>
              <a:buSzPct val="125000"/>
            </a:pPr>
            <a:r>
              <a:rPr lang="sv-SE" dirty="0">
                <a:solidFill>
                  <a:srgbClr val="002D68"/>
                </a:solidFill>
                <a:hlinkClick r:id="rId2">
                  <a:extLst>
                    <a:ext uri="{A12FA001-AC4F-418D-AE19-62706E023703}">
                      <ahyp:hlinkClr xmlns:ahyp="http://schemas.microsoft.com/office/drawing/2018/hyperlinkcolor" val="tx"/>
                    </a:ext>
                  </a:extLst>
                </a:hlinkClick>
              </a:rPr>
              <a:t>Film på levande bindväv</a:t>
            </a:r>
            <a:endParaRPr lang="sv-SE" dirty="0">
              <a:solidFill>
                <a:srgbClr val="002D68"/>
              </a:solidFill>
            </a:endParaRPr>
          </a:p>
        </p:txBody>
      </p:sp>
      <p:pic>
        <p:nvPicPr>
          <p:cNvPr id="6" name="Bildobjekt 5">
            <a:extLst>
              <a:ext uri="{FF2B5EF4-FFF2-40B4-BE49-F238E27FC236}">
                <a16:creationId xmlns:a16="http://schemas.microsoft.com/office/drawing/2014/main" id="{64CAD974-995B-B3CD-5B96-2647092BBDB1}"/>
              </a:ext>
            </a:extLst>
          </p:cNvPr>
          <p:cNvPicPr>
            <a:picLocks noChangeAspect="1"/>
          </p:cNvPicPr>
          <p:nvPr/>
        </p:nvPicPr>
        <p:blipFill>
          <a:blip r:embed="rId3">
            <a:extLst>
              <a:ext uri="{28A0092B-C50C-407E-A947-70E740481C1C}">
                <a14:useLocalDpi xmlns:a14="http://schemas.microsoft.com/office/drawing/2010/main" val="0"/>
              </a:ext>
            </a:extLst>
          </a:blip>
          <a:srcRect l="20370" r="20370"/>
          <a:stretch/>
        </p:blipFill>
        <p:spPr>
          <a:xfrm>
            <a:off x="6719887" y="-1"/>
            <a:ext cx="6719888" cy="7559675"/>
          </a:xfrm>
          <a:prstGeom prst="rect">
            <a:avLst/>
          </a:prstGeom>
        </p:spPr>
      </p:pic>
      <p:pic>
        <p:nvPicPr>
          <p:cNvPr id="7" name="Bildobjekt 6">
            <a:extLst>
              <a:ext uri="{FF2B5EF4-FFF2-40B4-BE49-F238E27FC236}">
                <a16:creationId xmlns:a16="http://schemas.microsoft.com/office/drawing/2014/main" id="{F8E7ABF3-27F1-E15D-FA7A-1D761AB679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24343" y="6562150"/>
            <a:ext cx="2232248" cy="713134"/>
          </a:xfrm>
          <a:prstGeom prst="rect">
            <a:avLst/>
          </a:prstGeom>
        </p:spPr>
      </p:pic>
    </p:spTree>
    <p:extLst>
      <p:ext uri="{BB962C8B-B14F-4D97-AF65-F5344CB8AC3E}">
        <p14:creationId xmlns:p14="http://schemas.microsoft.com/office/powerpoint/2010/main" val="2801114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8AA35BCE-7EBE-E680-D0A8-4CF38E9D43B6}"/>
              </a:ext>
            </a:extLst>
          </p:cNvPr>
          <p:cNvPicPr>
            <a:picLocks noChangeAspect="1"/>
          </p:cNvPicPr>
          <p:nvPr/>
        </p:nvPicPr>
        <p:blipFill>
          <a:blip r:embed="rId2">
            <a:extLst>
              <a:ext uri="{28A0092B-C50C-407E-A947-70E740481C1C}">
                <a14:useLocalDpi xmlns:a14="http://schemas.microsoft.com/office/drawing/2010/main" val="0"/>
              </a:ext>
            </a:extLst>
          </a:blip>
          <a:srcRect t="7814" b="7814"/>
          <a:stretch/>
        </p:blipFill>
        <p:spPr>
          <a:xfrm>
            <a:off x="-1" y="-1"/>
            <a:ext cx="13439776" cy="7559675"/>
          </a:xfrm>
          <a:prstGeom prst="rect">
            <a:avLst/>
          </a:prstGeom>
        </p:spPr>
      </p:pic>
      <p:sp>
        <p:nvSpPr>
          <p:cNvPr id="3" name="textruta 2"/>
          <p:cNvSpPr txBox="1"/>
          <p:nvPr/>
        </p:nvSpPr>
        <p:spPr>
          <a:xfrm>
            <a:off x="1571315" y="2902673"/>
            <a:ext cx="10297144" cy="1754326"/>
          </a:xfrm>
          <a:prstGeom prst="rect">
            <a:avLst/>
          </a:prstGeom>
          <a:noFill/>
        </p:spPr>
        <p:txBody>
          <a:bodyPr wrap="square" rtlCol="0">
            <a:spAutoFit/>
          </a:bodyPr>
          <a:lstStyle/>
          <a:p>
            <a:r>
              <a:rPr lang="en-US" sz="4000" dirty="0">
                <a:solidFill>
                  <a:schemeClr val="bg1"/>
                </a:solidFill>
                <a:effectLst>
                  <a:outerShdw blurRad="38100" dist="38100" dir="2700000" algn="tl">
                    <a:srgbClr val="000000">
                      <a:alpha val="43137"/>
                    </a:srgbClr>
                  </a:outerShdw>
                </a:effectLst>
                <a:latin typeface="Neo Sans Std Medium" panose="020B0704030504040204" pitchFamily="34" charset="0"/>
                <a:cs typeface="Arial" panose="020B0604020202020204" pitchFamily="34" charset="0"/>
              </a:rPr>
              <a:t>“The simplest way to explain the function of the body is load and unload of pressure” </a:t>
            </a:r>
          </a:p>
          <a:p>
            <a:pPr algn="r"/>
            <a:r>
              <a:rPr lang="en-US" sz="2800" dirty="0">
                <a:solidFill>
                  <a:schemeClr val="bg1"/>
                </a:solidFill>
                <a:effectLst>
                  <a:outerShdw blurRad="38100" dist="38100" dir="2700000" algn="tl">
                    <a:srgbClr val="000000">
                      <a:alpha val="43137"/>
                    </a:srgbClr>
                  </a:outerShdw>
                </a:effectLst>
                <a:latin typeface="Graphik Medium" panose="020B0603030202060203" pitchFamily="34" charset="0"/>
                <a:cs typeface="Arial" panose="020B0604020202020204" pitchFamily="34" charset="0"/>
              </a:rPr>
              <a:t>– Julian Baker, Fascia Research Congress 2015</a:t>
            </a:r>
          </a:p>
        </p:txBody>
      </p:sp>
      <p:pic>
        <p:nvPicPr>
          <p:cNvPr id="6" name="Bildobjekt 5">
            <a:extLst>
              <a:ext uri="{FF2B5EF4-FFF2-40B4-BE49-F238E27FC236}">
                <a16:creationId xmlns:a16="http://schemas.microsoft.com/office/drawing/2014/main" id="{0FEF9059-781D-D6DE-FD72-675F535BBF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24343" y="6562150"/>
            <a:ext cx="2232248" cy="713134"/>
          </a:xfrm>
          <a:prstGeom prst="rect">
            <a:avLst/>
          </a:prstGeom>
        </p:spPr>
      </p:pic>
    </p:spTree>
    <p:extLst>
      <p:ext uri="{BB962C8B-B14F-4D97-AF65-F5344CB8AC3E}">
        <p14:creationId xmlns:p14="http://schemas.microsoft.com/office/powerpoint/2010/main" val="30315948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objekt 9" descr="En bild som visar kvinna, man, dator, stående&#10;&#10;Automatiskt genererad beskrivning">
            <a:extLst>
              <a:ext uri="{FF2B5EF4-FFF2-40B4-BE49-F238E27FC236}">
                <a16:creationId xmlns:a16="http://schemas.microsoft.com/office/drawing/2014/main" id="{1CF008D6-CF85-8997-D722-02C8AD46DC9D}"/>
              </a:ext>
            </a:extLst>
          </p:cNvPr>
          <p:cNvPicPr>
            <a:picLocks noChangeAspect="1"/>
          </p:cNvPicPr>
          <p:nvPr/>
        </p:nvPicPr>
        <p:blipFill rotWithShape="1">
          <a:blip r:embed="rId2">
            <a:extLst>
              <a:ext uri="{28A0092B-C50C-407E-A947-70E740481C1C}">
                <a14:useLocalDpi xmlns:a14="http://schemas.microsoft.com/office/drawing/2010/main" val="0"/>
              </a:ext>
            </a:extLst>
          </a:blip>
          <a:srcRect l="3" t="-2" r="-3" b="1"/>
          <a:stretch/>
        </p:blipFill>
        <p:spPr>
          <a:xfrm>
            <a:off x="353" y="-1"/>
            <a:ext cx="13439422" cy="7559676"/>
          </a:xfrm>
          <a:prstGeom prst="rect">
            <a:avLst/>
          </a:prstGeom>
        </p:spPr>
      </p:pic>
      <p:pic>
        <p:nvPicPr>
          <p:cNvPr id="7" name="Bildobjekt 6">
            <a:extLst>
              <a:ext uri="{FF2B5EF4-FFF2-40B4-BE49-F238E27FC236}">
                <a16:creationId xmlns:a16="http://schemas.microsoft.com/office/drawing/2014/main" id="{F8E7ABF3-27F1-E15D-FA7A-1D761AB679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24343" y="6562150"/>
            <a:ext cx="2232248" cy="713134"/>
          </a:xfrm>
          <a:prstGeom prst="rect">
            <a:avLst/>
          </a:prstGeom>
        </p:spPr>
      </p:pic>
    </p:spTree>
    <p:extLst>
      <p:ext uri="{BB962C8B-B14F-4D97-AF65-F5344CB8AC3E}">
        <p14:creationId xmlns:p14="http://schemas.microsoft.com/office/powerpoint/2010/main" val="39595065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En bild som visar skjorta, stående&#10;&#10;Automatiskt genererad beskrivning">
            <a:extLst>
              <a:ext uri="{FF2B5EF4-FFF2-40B4-BE49-F238E27FC236}">
                <a16:creationId xmlns:a16="http://schemas.microsoft.com/office/drawing/2014/main" id="{6EB3D304-CB5E-C9A4-10CB-9503B1D7DCC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017" t="6026" r="2267" b="47138"/>
          <a:stretch/>
        </p:blipFill>
        <p:spPr>
          <a:xfrm>
            <a:off x="2903463" y="0"/>
            <a:ext cx="7793630" cy="7559675"/>
          </a:xfrm>
          <a:prstGeom prst="rect">
            <a:avLst/>
          </a:prstGeom>
        </p:spPr>
      </p:pic>
      <p:sp>
        <p:nvSpPr>
          <p:cNvPr id="3" name="textruta 2">
            <a:extLst>
              <a:ext uri="{FF2B5EF4-FFF2-40B4-BE49-F238E27FC236}">
                <a16:creationId xmlns:a16="http://schemas.microsoft.com/office/drawing/2014/main" id="{FE93A541-FAC4-2389-E5E4-39832D4E1ED5}"/>
              </a:ext>
            </a:extLst>
          </p:cNvPr>
          <p:cNvSpPr txBox="1"/>
          <p:nvPr/>
        </p:nvSpPr>
        <p:spPr>
          <a:xfrm>
            <a:off x="3102722" y="728042"/>
            <a:ext cx="1008112" cy="523220"/>
          </a:xfrm>
          <a:prstGeom prst="rect">
            <a:avLst/>
          </a:prstGeom>
          <a:noFill/>
        </p:spPr>
        <p:txBody>
          <a:bodyPr wrap="square" rtlCol="0">
            <a:spAutoFit/>
          </a:bodyPr>
          <a:lstStyle/>
          <a:p>
            <a:r>
              <a:rPr lang="sv-SE" sz="2800" dirty="0">
                <a:solidFill>
                  <a:srgbClr val="B2B2B2"/>
                </a:solidFill>
                <a:latin typeface="Orgon Slab Medium" panose="02000603000000020004" pitchFamily="50" charset="0"/>
              </a:rPr>
              <a:t>Kost</a:t>
            </a:r>
          </a:p>
        </p:txBody>
      </p:sp>
      <p:sp>
        <p:nvSpPr>
          <p:cNvPr id="4" name="textruta 3">
            <a:extLst>
              <a:ext uri="{FF2B5EF4-FFF2-40B4-BE49-F238E27FC236}">
                <a16:creationId xmlns:a16="http://schemas.microsoft.com/office/drawing/2014/main" id="{B828629A-CA66-F8D9-DE2B-AD35EB0D0414}"/>
              </a:ext>
            </a:extLst>
          </p:cNvPr>
          <p:cNvSpPr txBox="1"/>
          <p:nvPr/>
        </p:nvSpPr>
        <p:spPr>
          <a:xfrm>
            <a:off x="2742682" y="1736154"/>
            <a:ext cx="1224136" cy="523220"/>
          </a:xfrm>
          <a:prstGeom prst="rect">
            <a:avLst/>
          </a:prstGeom>
          <a:noFill/>
        </p:spPr>
        <p:txBody>
          <a:bodyPr wrap="square" rtlCol="0">
            <a:spAutoFit/>
          </a:bodyPr>
          <a:lstStyle/>
          <a:p>
            <a:r>
              <a:rPr lang="sv-SE" sz="2800" dirty="0">
                <a:solidFill>
                  <a:srgbClr val="B2B2B2"/>
                </a:solidFill>
                <a:latin typeface="Orgon Slab Medium" panose="02000603000000020004" pitchFamily="50" charset="0"/>
              </a:rPr>
              <a:t>Sömn</a:t>
            </a:r>
          </a:p>
        </p:txBody>
      </p:sp>
      <p:sp>
        <p:nvSpPr>
          <p:cNvPr id="5" name="textruta 4">
            <a:extLst>
              <a:ext uri="{FF2B5EF4-FFF2-40B4-BE49-F238E27FC236}">
                <a16:creationId xmlns:a16="http://schemas.microsoft.com/office/drawing/2014/main" id="{272233BC-43D2-83DB-C52D-525A220FEE64}"/>
              </a:ext>
            </a:extLst>
          </p:cNvPr>
          <p:cNvSpPr txBox="1"/>
          <p:nvPr/>
        </p:nvSpPr>
        <p:spPr>
          <a:xfrm>
            <a:off x="2310634" y="2776663"/>
            <a:ext cx="1224136" cy="523220"/>
          </a:xfrm>
          <a:prstGeom prst="rect">
            <a:avLst/>
          </a:prstGeom>
          <a:noFill/>
        </p:spPr>
        <p:txBody>
          <a:bodyPr wrap="square" rtlCol="0">
            <a:spAutoFit/>
          </a:bodyPr>
          <a:lstStyle/>
          <a:p>
            <a:r>
              <a:rPr lang="sv-SE" sz="2800" dirty="0">
                <a:solidFill>
                  <a:srgbClr val="B2B2B2"/>
                </a:solidFill>
                <a:latin typeface="Orgon Slab Medium" panose="02000603000000020004" pitchFamily="50" charset="0"/>
              </a:rPr>
              <a:t>Ålder</a:t>
            </a:r>
          </a:p>
        </p:txBody>
      </p:sp>
      <p:sp>
        <p:nvSpPr>
          <p:cNvPr id="6" name="textruta 5">
            <a:extLst>
              <a:ext uri="{FF2B5EF4-FFF2-40B4-BE49-F238E27FC236}">
                <a16:creationId xmlns:a16="http://schemas.microsoft.com/office/drawing/2014/main" id="{62D7DA88-3D20-02D5-D2D1-E44D30695FFF}"/>
              </a:ext>
            </a:extLst>
          </p:cNvPr>
          <p:cNvSpPr txBox="1"/>
          <p:nvPr/>
        </p:nvSpPr>
        <p:spPr>
          <a:xfrm>
            <a:off x="1986598" y="3995564"/>
            <a:ext cx="1548171" cy="523220"/>
          </a:xfrm>
          <a:prstGeom prst="rect">
            <a:avLst/>
          </a:prstGeom>
          <a:noFill/>
        </p:spPr>
        <p:txBody>
          <a:bodyPr wrap="square" rtlCol="0">
            <a:spAutoFit/>
          </a:bodyPr>
          <a:lstStyle/>
          <a:p>
            <a:r>
              <a:rPr lang="sv-SE" sz="2800" dirty="0">
                <a:solidFill>
                  <a:srgbClr val="B2B2B2"/>
                </a:solidFill>
                <a:latin typeface="Orgon Slab Medium" panose="02000603000000020004" pitchFamily="50" charset="0"/>
              </a:rPr>
              <a:t>Träning</a:t>
            </a:r>
          </a:p>
        </p:txBody>
      </p:sp>
      <p:sp>
        <p:nvSpPr>
          <p:cNvPr id="8" name="textruta 7">
            <a:extLst>
              <a:ext uri="{FF2B5EF4-FFF2-40B4-BE49-F238E27FC236}">
                <a16:creationId xmlns:a16="http://schemas.microsoft.com/office/drawing/2014/main" id="{1409F4E4-79E9-487F-68D9-676075DFDFEB}"/>
              </a:ext>
            </a:extLst>
          </p:cNvPr>
          <p:cNvSpPr txBox="1"/>
          <p:nvPr/>
        </p:nvSpPr>
        <p:spPr>
          <a:xfrm>
            <a:off x="1662562" y="5128234"/>
            <a:ext cx="1548171" cy="523220"/>
          </a:xfrm>
          <a:prstGeom prst="rect">
            <a:avLst/>
          </a:prstGeom>
          <a:noFill/>
        </p:spPr>
        <p:txBody>
          <a:bodyPr wrap="square" rtlCol="0">
            <a:spAutoFit/>
          </a:bodyPr>
          <a:lstStyle/>
          <a:p>
            <a:r>
              <a:rPr lang="sv-SE" sz="2800" dirty="0">
                <a:solidFill>
                  <a:srgbClr val="B2B2B2"/>
                </a:solidFill>
                <a:latin typeface="Orgon Slab Medium" panose="02000603000000020004" pitchFamily="50" charset="0"/>
              </a:rPr>
              <a:t>Motion</a:t>
            </a:r>
          </a:p>
        </p:txBody>
      </p:sp>
      <p:sp>
        <p:nvSpPr>
          <p:cNvPr id="9" name="textruta 8">
            <a:extLst>
              <a:ext uri="{FF2B5EF4-FFF2-40B4-BE49-F238E27FC236}">
                <a16:creationId xmlns:a16="http://schemas.microsoft.com/office/drawing/2014/main" id="{C6E91955-FE9F-E0C6-79AA-C9C686B14EA7}"/>
              </a:ext>
            </a:extLst>
          </p:cNvPr>
          <p:cNvSpPr txBox="1"/>
          <p:nvPr/>
        </p:nvSpPr>
        <p:spPr>
          <a:xfrm>
            <a:off x="8521326" y="728042"/>
            <a:ext cx="1548171" cy="523220"/>
          </a:xfrm>
          <a:prstGeom prst="rect">
            <a:avLst/>
          </a:prstGeom>
          <a:noFill/>
        </p:spPr>
        <p:txBody>
          <a:bodyPr wrap="square" rtlCol="0">
            <a:spAutoFit/>
          </a:bodyPr>
          <a:lstStyle/>
          <a:p>
            <a:r>
              <a:rPr lang="sv-SE" sz="2800" dirty="0">
                <a:solidFill>
                  <a:srgbClr val="B2B2B2"/>
                </a:solidFill>
                <a:latin typeface="Orgon Slab Medium" panose="02000603000000020004" pitchFamily="50" charset="0"/>
              </a:rPr>
              <a:t>Stress</a:t>
            </a:r>
          </a:p>
        </p:txBody>
      </p:sp>
      <p:sp>
        <p:nvSpPr>
          <p:cNvPr id="11" name="textruta 10">
            <a:extLst>
              <a:ext uri="{FF2B5EF4-FFF2-40B4-BE49-F238E27FC236}">
                <a16:creationId xmlns:a16="http://schemas.microsoft.com/office/drawing/2014/main" id="{EC6B2E09-61F0-1702-7529-E0DD29609A11}"/>
              </a:ext>
            </a:extLst>
          </p:cNvPr>
          <p:cNvSpPr txBox="1"/>
          <p:nvPr/>
        </p:nvSpPr>
        <p:spPr>
          <a:xfrm>
            <a:off x="8836359" y="1736154"/>
            <a:ext cx="2403267" cy="523220"/>
          </a:xfrm>
          <a:prstGeom prst="rect">
            <a:avLst/>
          </a:prstGeom>
          <a:noFill/>
        </p:spPr>
        <p:txBody>
          <a:bodyPr wrap="square" rtlCol="0">
            <a:spAutoFit/>
          </a:bodyPr>
          <a:lstStyle/>
          <a:p>
            <a:r>
              <a:rPr lang="sv-SE" sz="2800" dirty="0">
                <a:solidFill>
                  <a:srgbClr val="B2B2B2"/>
                </a:solidFill>
                <a:latin typeface="Orgon Slab Medium" panose="02000603000000020004" pitchFamily="50" charset="0"/>
              </a:rPr>
              <a:t>Sjukdomar</a:t>
            </a:r>
          </a:p>
        </p:txBody>
      </p:sp>
      <p:sp>
        <p:nvSpPr>
          <p:cNvPr id="12" name="textruta 11">
            <a:extLst>
              <a:ext uri="{FF2B5EF4-FFF2-40B4-BE49-F238E27FC236}">
                <a16:creationId xmlns:a16="http://schemas.microsoft.com/office/drawing/2014/main" id="{27F060B3-9EFD-7DF7-4FD5-9AB88342677B}"/>
              </a:ext>
            </a:extLst>
          </p:cNvPr>
          <p:cNvSpPr txBox="1"/>
          <p:nvPr/>
        </p:nvSpPr>
        <p:spPr>
          <a:xfrm>
            <a:off x="9151392" y="2777787"/>
            <a:ext cx="2403267" cy="523220"/>
          </a:xfrm>
          <a:prstGeom prst="rect">
            <a:avLst/>
          </a:prstGeom>
          <a:noFill/>
        </p:spPr>
        <p:txBody>
          <a:bodyPr wrap="square" rtlCol="0">
            <a:spAutoFit/>
          </a:bodyPr>
          <a:lstStyle/>
          <a:p>
            <a:r>
              <a:rPr lang="sv-SE" sz="2800" dirty="0">
                <a:solidFill>
                  <a:srgbClr val="B2B2B2"/>
                </a:solidFill>
                <a:latin typeface="Orgon Slab Medium" panose="02000603000000020004" pitchFamily="50" charset="0"/>
              </a:rPr>
              <a:t>Föroreningar</a:t>
            </a:r>
          </a:p>
        </p:txBody>
      </p:sp>
      <p:sp>
        <p:nvSpPr>
          <p:cNvPr id="13" name="textruta 12">
            <a:extLst>
              <a:ext uri="{FF2B5EF4-FFF2-40B4-BE49-F238E27FC236}">
                <a16:creationId xmlns:a16="http://schemas.microsoft.com/office/drawing/2014/main" id="{DF660BFC-A5DB-7944-D744-4313E7EFB263}"/>
              </a:ext>
            </a:extLst>
          </p:cNvPr>
          <p:cNvSpPr txBox="1"/>
          <p:nvPr/>
        </p:nvSpPr>
        <p:spPr>
          <a:xfrm>
            <a:off x="9326915" y="3993249"/>
            <a:ext cx="2403267" cy="523220"/>
          </a:xfrm>
          <a:prstGeom prst="rect">
            <a:avLst/>
          </a:prstGeom>
          <a:noFill/>
        </p:spPr>
        <p:txBody>
          <a:bodyPr wrap="square" rtlCol="0">
            <a:spAutoFit/>
          </a:bodyPr>
          <a:lstStyle/>
          <a:p>
            <a:r>
              <a:rPr lang="sv-SE" sz="2800" dirty="0">
                <a:solidFill>
                  <a:srgbClr val="B2B2B2"/>
                </a:solidFill>
                <a:latin typeface="Orgon Slab Medium" panose="02000603000000020004" pitchFamily="50" charset="0"/>
              </a:rPr>
              <a:t>Gener</a:t>
            </a:r>
          </a:p>
        </p:txBody>
      </p:sp>
      <p:sp>
        <p:nvSpPr>
          <p:cNvPr id="14" name="textruta 13">
            <a:extLst>
              <a:ext uri="{FF2B5EF4-FFF2-40B4-BE49-F238E27FC236}">
                <a16:creationId xmlns:a16="http://schemas.microsoft.com/office/drawing/2014/main" id="{3BEB5BD9-A565-93F4-A9E5-B96044F950BC}"/>
              </a:ext>
            </a:extLst>
          </p:cNvPr>
          <p:cNvSpPr txBox="1"/>
          <p:nvPr/>
        </p:nvSpPr>
        <p:spPr>
          <a:xfrm>
            <a:off x="9484431" y="5130811"/>
            <a:ext cx="2403267" cy="523220"/>
          </a:xfrm>
          <a:prstGeom prst="rect">
            <a:avLst/>
          </a:prstGeom>
          <a:noFill/>
        </p:spPr>
        <p:txBody>
          <a:bodyPr wrap="square" rtlCol="0">
            <a:spAutoFit/>
          </a:bodyPr>
          <a:lstStyle/>
          <a:p>
            <a:r>
              <a:rPr lang="sv-SE" sz="2800" dirty="0">
                <a:solidFill>
                  <a:srgbClr val="B2B2B2"/>
                </a:solidFill>
                <a:latin typeface="Orgon Slab Medium" panose="02000603000000020004" pitchFamily="50" charset="0"/>
              </a:rPr>
              <a:t>Medicinering</a:t>
            </a:r>
          </a:p>
        </p:txBody>
      </p:sp>
    </p:spTree>
    <p:extLst>
      <p:ext uri="{BB962C8B-B14F-4D97-AF65-F5344CB8AC3E}">
        <p14:creationId xmlns:p14="http://schemas.microsoft.com/office/powerpoint/2010/main" val="11330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10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3000"/>
                            </p:stCondLst>
                            <p:childTnLst>
                              <p:par>
                                <p:cTn id="21" presetID="10"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3500"/>
                            </p:stCondLst>
                            <p:childTnLst>
                              <p:par>
                                <p:cTn id="25" presetID="10" presetClass="entr" presetSubtype="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par>
                          <p:cTn id="28" fill="hold">
                            <p:stCondLst>
                              <p:cond delay="4000"/>
                            </p:stCondLst>
                            <p:childTnLst>
                              <p:par>
                                <p:cTn id="29" presetID="10"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par>
                          <p:cTn id="32" fill="hold">
                            <p:stCondLst>
                              <p:cond delay="4500"/>
                            </p:stCondLst>
                            <p:childTnLst>
                              <p:par>
                                <p:cTn id="33" presetID="10" presetClass="entr" presetSubtype="0"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par>
                          <p:cTn id="36" fill="hold">
                            <p:stCondLst>
                              <p:cond delay="5000"/>
                            </p:stCondLst>
                            <p:childTnLst>
                              <p:par>
                                <p:cTn id="37" presetID="10" presetClass="entr" presetSubtype="0"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par>
                          <p:cTn id="40" fill="hold">
                            <p:stCondLst>
                              <p:cond delay="5500"/>
                            </p:stCondLst>
                            <p:childTnLst>
                              <p:par>
                                <p:cTn id="41" presetID="10"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par>
                          <p:cTn id="44" fill="hold">
                            <p:stCondLst>
                              <p:cond delay="6000"/>
                            </p:stCondLst>
                            <p:childTnLst>
                              <p:par>
                                <p:cTn id="45" presetID="10" presetClass="entr" presetSubtype="0"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8" grpId="0"/>
      <p:bldP spid="9" grpId="0"/>
      <p:bldP spid="11" grpId="0"/>
      <p:bldP spid="12" grpId="0"/>
      <p:bldP spid="13"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8AA35BCE-7EBE-E680-D0A8-4CF38E9D43B6}"/>
              </a:ext>
            </a:extLst>
          </p:cNvPr>
          <p:cNvPicPr>
            <a:picLocks noChangeAspect="1"/>
          </p:cNvPicPr>
          <p:nvPr/>
        </p:nvPicPr>
        <p:blipFill>
          <a:blip r:embed="rId2">
            <a:extLst>
              <a:ext uri="{28A0092B-C50C-407E-A947-70E740481C1C}">
                <a14:useLocalDpi xmlns:a14="http://schemas.microsoft.com/office/drawing/2010/main" val="0"/>
              </a:ext>
            </a:extLst>
          </a:blip>
          <a:srcRect t="7814" b="7814"/>
          <a:stretch/>
        </p:blipFill>
        <p:spPr>
          <a:xfrm>
            <a:off x="-1" y="-1"/>
            <a:ext cx="13439776" cy="7559675"/>
          </a:xfrm>
          <a:prstGeom prst="rect">
            <a:avLst/>
          </a:prstGeom>
        </p:spPr>
      </p:pic>
      <p:sp>
        <p:nvSpPr>
          <p:cNvPr id="3" name="textruta 2"/>
          <p:cNvSpPr txBox="1"/>
          <p:nvPr/>
        </p:nvSpPr>
        <p:spPr>
          <a:xfrm>
            <a:off x="1571315" y="2902673"/>
            <a:ext cx="10297144" cy="1323439"/>
          </a:xfrm>
          <a:prstGeom prst="rect">
            <a:avLst/>
          </a:prstGeom>
          <a:noFill/>
        </p:spPr>
        <p:txBody>
          <a:bodyPr wrap="square" rtlCol="0">
            <a:spAutoFit/>
          </a:bodyPr>
          <a:lstStyle/>
          <a:p>
            <a:pPr algn="ctr"/>
            <a:r>
              <a:rPr lang="sv-SE" sz="4000" dirty="0">
                <a:solidFill>
                  <a:schemeClr val="bg1"/>
                </a:solidFill>
                <a:effectLst>
                  <a:outerShdw blurRad="38100" dist="38100" dir="2700000" algn="tl">
                    <a:srgbClr val="000000">
                      <a:alpha val="43137"/>
                    </a:srgbClr>
                  </a:outerShdw>
                </a:effectLst>
                <a:latin typeface="Neo Sans Std Medium" panose="020B0704030504040204" pitchFamily="34" charset="0"/>
                <a:cs typeface="Arial" panose="020B0604020202020204" pitchFamily="34" charset="0"/>
              </a:rPr>
              <a:t>Det liv vi lever påverkar direkt vårt flöde och vår struktur.</a:t>
            </a:r>
          </a:p>
        </p:txBody>
      </p:sp>
      <p:pic>
        <p:nvPicPr>
          <p:cNvPr id="6" name="Bildobjekt 5">
            <a:extLst>
              <a:ext uri="{FF2B5EF4-FFF2-40B4-BE49-F238E27FC236}">
                <a16:creationId xmlns:a16="http://schemas.microsoft.com/office/drawing/2014/main" id="{0FEF9059-781D-D6DE-FD72-675F535BBF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24343" y="6562150"/>
            <a:ext cx="2232248" cy="713134"/>
          </a:xfrm>
          <a:prstGeom prst="rect">
            <a:avLst/>
          </a:prstGeom>
        </p:spPr>
      </p:pic>
    </p:spTree>
    <p:extLst>
      <p:ext uri="{BB962C8B-B14F-4D97-AF65-F5344CB8AC3E}">
        <p14:creationId xmlns:p14="http://schemas.microsoft.com/office/powerpoint/2010/main" val="42231885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05D07FA-F78B-A08A-950F-E4A96ACE8017}"/>
              </a:ext>
            </a:extLst>
          </p:cNvPr>
          <p:cNvSpPr>
            <a:spLocks noGrp="1"/>
          </p:cNvSpPr>
          <p:nvPr>
            <p:ph type="title"/>
          </p:nvPr>
        </p:nvSpPr>
        <p:spPr>
          <a:xfrm>
            <a:off x="671215" y="827509"/>
            <a:ext cx="5976664" cy="1259946"/>
          </a:xfrm>
        </p:spPr>
        <p:txBody>
          <a:bodyPr/>
          <a:lstStyle/>
          <a:p>
            <a:r>
              <a:rPr lang="sv-SE" dirty="0">
                <a:solidFill>
                  <a:srgbClr val="563A2E"/>
                </a:solidFill>
              </a:rPr>
              <a:t>Vi blir vad vi gör</a:t>
            </a:r>
          </a:p>
        </p:txBody>
      </p:sp>
      <p:sp>
        <p:nvSpPr>
          <p:cNvPr id="3" name="Platshållare för innehåll 2">
            <a:extLst>
              <a:ext uri="{FF2B5EF4-FFF2-40B4-BE49-F238E27FC236}">
                <a16:creationId xmlns:a16="http://schemas.microsoft.com/office/drawing/2014/main" id="{1D0C2D0B-FB6D-E00E-18E1-3001B74A38F2}"/>
              </a:ext>
            </a:extLst>
          </p:cNvPr>
          <p:cNvSpPr>
            <a:spLocks noGrp="1"/>
          </p:cNvSpPr>
          <p:nvPr>
            <p:ph idx="1"/>
          </p:nvPr>
        </p:nvSpPr>
        <p:spPr>
          <a:xfrm>
            <a:off x="671215" y="2087455"/>
            <a:ext cx="4608512" cy="4176149"/>
          </a:xfrm>
        </p:spPr>
        <p:txBody>
          <a:bodyPr/>
          <a:lstStyle/>
          <a:p>
            <a:r>
              <a:rPr lang="sv-SE" dirty="0"/>
              <a:t>Hur vi rör oss och använder vår kropp signalerar till kroppen vad som behöver förstärkas eller byggas om för att anpassa oss till vårt återkommande rörelsemönster.</a:t>
            </a:r>
          </a:p>
          <a:p>
            <a:r>
              <a:rPr lang="sv-SE" dirty="0"/>
              <a:t>Exempelvis får du en starkare rygg om du lyfter mycket eller starkare armar om du gör armhävningar och på samma sätt påverkas hela din hållning av att du sitter vid ett skrivbord ofta.</a:t>
            </a:r>
          </a:p>
        </p:txBody>
      </p:sp>
      <p:pic>
        <p:nvPicPr>
          <p:cNvPr id="6" name="Bildobjekt 5">
            <a:extLst>
              <a:ext uri="{FF2B5EF4-FFF2-40B4-BE49-F238E27FC236}">
                <a16:creationId xmlns:a16="http://schemas.microsoft.com/office/drawing/2014/main" id="{64CAD974-995B-B3CD-5B96-2647092BBDB1}"/>
              </a:ext>
            </a:extLst>
          </p:cNvPr>
          <p:cNvPicPr>
            <a:picLocks noChangeAspect="1"/>
          </p:cNvPicPr>
          <p:nvPr/>
        </p:nvPicPr>
        <p:blipFill>
          <a:blip r:embed="rId2">
            <a:extLst>
              <a:ext uri="{28A0092B-C50C-407E-A947-70E740481C1C}">
                <a14:useLocalDpi xmlns:a14="http://schemas.microsoft.com/office/drawing/2010/main" val="0"/>
              </a:ext>
            </a:extLst>
          </a:blip>
          <a:srcRect l="20370" r="20370"/>
          <a:stretch/>
        </p:blipFill>
        <p:spPr>
          <a:xfrm>
            <a:off x="6719887" y="-1"/>
            <a:ext cx="6719888" cy="7559675"/>
          </a:xfrm>
          <a:prstGeom prst="rect">
            <a:avLst/>
          </a:prstGeom>
        </p:spPr>
      </p:pic>
      <p:pic>
        <p:nvPicPr>
          <p:cNvPr id="7" name="Bildobjekt 6">
            <a:extLst>
              <a:ext uri="{FF2B5EF4-FFF2-40B4-BE49-F238E27FC236}">
                <a16:creationId xmlns:a16="http://schemas.microsoft.com/office/drawing/2014/main" id="{F8E7ABF3-27F1-E15D-FA7A-1D761AB679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24343" y="6562150"/>
            <a:ext cx="2232248" cy="713134"/>
          </a:xfrm>
          <a:prstGeom prst="rect">
            <a:avLst/>
          </a:prstGeom>
        </p:spPr>
      </p:pic>
    </p:spTree>
    <p:extLst>
      <p:ext uri="{BB962C8B-B14F-4D97-AF65-F5344CB8AC3E}">
        <p14:creationId xmlns:p14="http://schemas.microsoft.com/office/powerpoint/2010/main" val="277228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05D07FA-F78B-A08A-950F-E4A96ACE8017}"/>
              </a:ext>
            </a:extLst>
          </p:cNvPr>
          <p:cNvSpPr>
            <a:spLocks noGrp="1"/>
          </p:cNvSpPr>
          <p:nvPr>
            <p:ph type="title"/>
          </p:nvPr>
        </p:nvSpPr>
        <p:spPr>
          <a:xfrm>
            <a:off x="671215" y="827509"/>
            <a:ext cx="5976664" cy="1259946"/>
          </a:xfrm>
        </p:spPr>
        <p:txBody>
          <a:bodyPr>
            <a:normAutofit/>
          </a:bodyPr>
          <a:lstStyle/>
          <a:p>
            <a:pPr defTabSz="914400"/>
            <a:r>
              <a:rPr lang="sv-SE" dirty="0">
                <a:solidFill>
                  <a:srgbClr val="579607"/>
                </a:solidFill>
                <a:ea typeface="+mn-ea"/>
                <a:cs typeface="+mn-cs"/>
              </a:rPr>
              <a:t>Vi blir vad vi äter</a:t>
            </a:r>
          </a:p>
        </p:txBody>
      </p:sp>
      <p:sp>
        <p:nvSpPr>
          <p:cNvPr id="3" name="Platshållare för innehåll 2">
            <a:extLst>
              <a:ext uri="{FF2B5EF4-FFF2-40B4-BE49-F238E27FC236}">
                <a16:creationId xmlns:a16="http://schemas.microsoft.com/office/drawing/2014/main" id="{1D0C2D0B-FB6D-E00E-18E1-3001B74A38F2}"/>
              </a:ext>
            </a:extLst>
          </p:cNvPr>
          <p:cNvSpPr>
            <a:spLocks noGrp="1"/>
          </p:cNvSpPr>
          <p:nvPr>
            <p:ph idx="1"/>
          </p:nvPr>
        </p:nvSpPr>
        <p:spPr>
          <a:xfrm>
            <a:off x="671215" y="2087455"/>
            <a:ext cx="4608512" cy="4176149"/>
          </a:xfrm>
        </p:spPr>
        <p:txBody>
          <a:bodyPr/>
          <a:lstStyle/>
          <a:p>
            <a:r>
              <a:rPr lang="sv-SE" dirty="0"/>
              <a:t>Celler bildas och dör hela tiden och livscykeln är alltifrån dagar till år, men på ca sju år har hela kroppen ombildats.</a:t>
            </a:r>
          </a:p>
          <a:p>
            <a:r>
              <a:rPr lang="sv-SE" dirty="0"/>
              <a:t>Det du äter är de byggstenar som kroppen byggs upp av, din kropp består alltså av vad du har ätit.</a:t>
            </a:r>
          </a:p>
        </p:txBody>
      </p:sp>
      <p:pic>
        <p:nvPicPr>
          <p:cNvPr id="6" name="Bildobjekt 5">
            <a:extLst>
              <a:ext uri="{FF2B5EF4-FFF2-40B4-BE49-F238E27FC236}">
                <a16:creationId xmlns:a16="http://schemas.microsoft.com/office/drawing/2014/main" id="{64CAD974-995B-B3CD-5B96-2647092BBDB1}"/>
              </a:ext>
            </a:extLst>
          </p:cNvPr>
          <p:cNvPicPr>
            <a:picLocks noChangeAspect="1"/>
          </p:cNvPicPr>
          <p:nvPr/>
        </p:nvPicPr>
        <p:blipFill>
          <a:blip r:embed="rId2">
            <a:extLst>
              <a:ext uri="{28A0092B-C50C-407E-A947-70E740481C1C}">
                <a14:useLocalDpi xmlns:a14="http://schemas.microsoft.com/office/drawing/2010/main" val="0"/>
              </a:ext>
            </a:extLst>
          </a:blip>
          <a:srcRect l="20370" r="20370"/>
          <a:stretch/>
        </p:blipFill>
        <p:spPr>
          <a:xfrm>
            <a:off x="6719887" y="-1"/>
            <a:ext cx="6719888" cy="7559675"/>
          </a:xfrm>
          <a:prstGeom prst="rect">
            <a:avLst/>
          </a:prstGeom>
        </p:spPr>
      </p:pic>
      <p:pic>
        <p:nvPicPr>
          <p:cNvPr id="7" name="Bildobjekt 6">
            <a:extLst>
              <a:ext uri="{FF2B5EF4-FFF2-40B4-BE49-F238E27FC236}">
                <a16:creationId xmlns:a16="http://schemas.microsoft.com/office/drawing/2014/main" id="{F8E7ABF3-27F1-E15D-FA7A-1D761AB679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24343" y="6562150"/>
            <a:ext cx="2232248" cy="713134"/>
          </a:xfrm>
          <a:prstGeom prst="rect">
            <a:avLst/>
          </a:prstGeom>
        </p:spPr>
      </p:pic>
    </p:spTree>
    <p:extLst>
      <p:ext uri="{BB962C8B-B14F-4D97-AF65-F5344CB8AC3E}">
        <p14:creationId xmlns:p14="http://schemas.microsoft.com/office/powerpoint/2010/main" val="36318956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05D07FA-F78B-A08A-950F-E4A96ACE8017}"/>
              </a:ext>
            </a:extLst>
          </p:cNvPr>
          <p:cNvSpPr>
            <a:spLocks noGrp="1"/>
          </p:cNvSpPr>
          <p:nvPr>
            <p:ph type="title"/>
          </p:nvPr>
        </p:nvSpPr>
        <p:spPr>
          <a:xfrm>
            <a:off x="671215" y="827509"/>
            <a:ext cx="5976664" cy="1259946"/>
          </a:xfrm>
        </p:spPr>
        <p:txBody>
          <a:bodyPr>
            <a:normAutofit/>
          </a:bodyPr>
          <a:lstStyle/>
          <a:p>
            <a:pPr defTabSz="914400"/>
            <a:r>
              <a:rPr lang="sv-SE" dirty="0">
                <a:solidFill>
                  <a:srgbClr val="A7A698"/>
                </a:solidFill>
                <a:ea typeface="+mn-ea"/>
                <a:cs typeface="+mn-cs"/>
              </a:rPr>
              <a:t>Vi blir vad vi tänker och känner</a:t>
            </a:r>
          </a:p>
        </p:txBody>
      </p:sp>
      <p:sp>
        <p:nvSpPr>
          <p:cNvPr id="3" name="Platshållare för innehåll 2">
            <a:extLst>
              <a:ext uri="{FF2B5EF4-FFF2-40B4-BE49-F238E27FC236}">
                <a16:creationId xmlns:a16="http://schemas.microsoft.com/office/drawing/2014/main" id="{1D0C2D0B-FB6D-E00E-18E1-3001B74A38F2}"/>
              </a:ext>
            </a:extLst>
          </p:cNvPr>
          <p:cNvSpPr>
            <a:spLocks noGrp="1"/>
          </p:cNvSpPr>
          <p:nvPr>
            <p:ph idx="1"/>
          </p:nvPr>
        </p:nvSpPr>
        <p:spPr>
          <a:xfrm>
            <a:off x="671215" y="2087455"/>
            <a:ext cx="5112568" cy="4176149"/>
          </a:xfrm>
        </p:spPr>
        <p:txBody>
          <a:bodyPr/>
          <a:lstStyle/>
          <a:p>
            <a:r>
              <a:rPr lang="sv-SE" dirty="0"/>
              <a:t>Tankar och känslor som oro, harmoni, avslappning och stress sätter igång olika processer i kroppen som direkt påverkar kroppens flöde och struktur.</a:t>
            </a:r>
          </a:p>
          <a:p>
            <a:r>
              <a:rPr lang="sv-SE" dirty="0"/>
              <a:t>Exempelvis leder stress till att du spänner dig och därmed försämras flödet, och hormoner som till exempel kortisol bryter ner fiberproteiner, det vill säga strukturen. </a:t>
            </a:r>
          </a:p>
        </p:txBody>
      </p:sp>
      <p:pic>
        <p:nvPicPr>
          <p:cNvPr id="6" name="Bildobjekt 5">
            <a:extLst>
              <a:ext uri="{FF2B5EF4-FFF2-40B4-BE49-F238E27FC236}">
                <a16:creationId xmlns:a16="http://schemas.microsoft.com/office/drawing/2014/main" id="{64CAD974-995B-B3CD-5B96-2647092BBDB1}"/>
              </a:ext>
            </a:extLst>
          </p:cNvPr>
          <p:cNvPicPr>
            <a:picLocks noChangeAspect="1"/>
          </p:cNvPicPr>
          <p:nvPr/>
        </p:nvPicPr>
        <p:blipFill>
          <a:blip r:embed="rId2">
            <a:extLst>
              <a:ext uri="{28A0092B-C50C-407E-A947-70E740481C1C}">
                <a14:useLocalDpi xmlns:a14="http://schemas.microsoft.com/office/drawing/2010/main" val="0"/>
              </a:ext>
            </a:extLst>
          </a:blip>
          <a:srcRect l="20370" r="20370"/>
          <a:stretch/>
        </p:blipFill>
        <p:spPr>
          <a:xfrm>
            <a:off x="6719887" y="-1"/>
            <a:ext cx="6719888" cy="7559675"/>
          </a:xfrm>
          <a:prstGeom prst="rect">
            <a:avLst/>
          </a:prstGeom>
        </p:spPr>
      </p:pic>
      <p:pic>
        <p:nvPicPr>
          <p:cNvPr id="7" name="Bildobjekt 6">
            <a:extLst>
              <a:ext uri="{FF2B5EF4-FFF2-40B4-BE49-F238E27FC236}">
                <a16:creationId xmlns:a16="http://schemas.microsoft.com/office/drawing/2014/main" id="{F8E7ABF3-27F1-E15D-FA7A-1D761AB679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24343" y="6562150"/>
            <a:ext cx="2232248" cy="713134"/>
          </a:xfrm>
          <a:prstGeom prst="rect">
            <a:avLst/>
          </a:prstGeom>
        </p:spPr>
      </p:pic>
    </p:spTree>
    <p:extLst>
      <p:ext uri="{BB962C8B-B14F-4D97-AF65-F5344CB8AC3E}">
        <p14:creationId xmlns:p14="http://schemas.microsoft.com/office/powerpoint/2010/main" val="1161683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8" descr="Bkgd">
            <a:extLst>
              <a:ext uri="{FF2B5EF4-FFF2-40B4-BE49-F238E27FC236}">
                <a16:creationId xmlns:a16="http://schemas.microsoft.com/office/drawing/2014/main" id="{FE66007A-3FB5-4EB1-BDF6-56E3DBC1CC4C}"/>
              </a:ext>
            </a:extLst>
          </p:cNvPr>
          <p:cNvPicPr>
            <a:picLocks noChangeAspect="1" noChangeArrowheads="1"/>
          </p:cNvPicPr>
          <p:nvPr/>
        </p:nvPicPr>
        <p:blipFill rotWithShape="1">
          <a:blip r:embed="rId2" cstate="print"/>
          <a:srcRect b="4373"/>
          <a:stretch/>
        </p:blipFill>
        <p:spPr>
          <a:xfrm>
            <a:off x="2390775" y="611485"/>
            <a:ext cx="8901112" cy="5455993"/>
          </a:xfrm>
          <a:prstGeom prst="rect">
            <a:avLst/>
          </a:prstGeom>
          <a:noFill/>
          <a:ln/>
        </p:spPr>
      </p:pic>
      <p:sp>
        <p:nvSpPr>
          <p:cNvPr id="4" name="Text Box 7">
            <a:extLst>
              <a:ext uri="{FF2B5EF4-FFF2-40B4-BE49-F238E27FC236}">
                <a16:creationId xmlns:a16="http://schemas.microsoft.com/office/drawing/2014/main" id="{A42B0323-F773-4405-9F42-DEED812D0AA7}"/>
              </a:ext>
            </a:extLst>
          </p:cNvPr>
          <p:cNvSpPr txBox="1">
            <a:spLocks noChangeArrowheads="1"/>
          </p:cNvSpPr>
          <p:nvPr/>
        </p:nvSpPr>
        <p:spPr bwMode="auto">
          <a:xfrm>
            <a:off x="5211937" y="1388841"/>
            <a:ext cx="896464" cy="400110"/>
          </a:xfrm>
          <a:prstGeom prst="rect">
            <a:avLst/>
          </a:prstGeom>
          <a:noFill/>
          <a:ln w="9525">
            <a:noFill/>
            <a:miter lim="800000"/>
            <a:headEnd/>
            <a:tailEnd/>
          </a:ln>
          <a:effectLst/>
        </p:spPr>
        <p:txBody>
          <a:bodyPr wrap="none">
            <a:spAutoFit/>
          </a:bodyPr>
          <a:lstStyle/>
          <a:p>
            <a:r>
              <a:rPr lang="sv-SE" altLang="en-US" sz="2000" dirty="0">
                <a:latin typeface="Graphik Medium" panose="020B0603030202060203" pitchFamily="34" charset="0"/>
              </a:rPr>
              <a:t>Roller</a:t>
            </a:r>
          </a:p>
        </p:txBody>
      </p:sp>
      <p:sp>
        <p:nvSpPr>
          <p:cNvPr id="5" name="Text Box 8">
            <a:extLst>
              <a:ext uri="{FF2B5EF4-FFF2-40B4-BE49-F238E27FC236}">
                <a16:creationId xmlns:a16="http://schemas.microsoft.com/office/drawing/2014/main" id="{D4A86E0D-5D97-4765-8DAF-29902C6B9E75}"/>
              </a:ext>
            </a:extLst>
          </p:cNvPr>
          <p:cNvSpPr txBox="1">
            <a:spLocks noChangeArrowheads="1"/>
          </p:cNvSpPr>
          <p:nvPr/>
        </p:nvSpPr>
        <p:spPr bwMode="auto">
          <a:xfrm>
            <a:off x="5360694" y="3204724"/>
            <a:ext cx="979435" cy="400110"/>
          </a:xfrm>
          <a:prstGeom prst="rect">
            <a:avLst/>
          </a:prstGeom>
          <a:noFill/>
          <a:ln w="9525">
            <a:noFill/>
            <a:miter lim="800000"/>
            <a:headEnd/>
            <a:tailEnd/>
          </a:ln>
          <a:effectLst/>
        </p:spPr>
        <p:txBody>
          <a:bodyPr wrap="none">
            <a:spAutoFit/>
          </a:bodyPr>
          <a:lstStyle/>
          <a:p>
            <a:r>
              <a:rPr lang="sv-SE" altLang="en-US" sz="2000" dirty="0">
                <a:latin typeface="Graphik Medium" panose="020B0603030202060203" pitchFamily="34" charset="0"/>
              </a:rPr>
              <a:t>Regler</a:t>
            </a:r>
          </a:p>
        </p:txBody>
      </p:sp>
      <p:sp>
        <p:nvSpPr>
          <p:cNvPr id="6" name="Text Box 9">
            <a:extLst>
              <a:ext uri="{FF2B5EF4-FFF2-40B4-BE49-F238E27FC236}">
                <a16:creationId xmlns:a16="http://schemas.microsoft.com/office/drawing/2014/main" id="{609BE2AB-BCA3-4E4D-81A8-E88B49DAA490}"/>
              </a:ext>
            </a:extLst>
          </p:cNvPr>
          <p:cNvSpPr txBox="1">
            <a:spLocks noChangeArrowheads="1"/>
          </p:cNvSpPr>
          <p:nvPr/>
        </p:nvSpPr>
        <p:spPr bwMode="auto">
          <a:xfrm>
            <a:off x="9168159" y="1284467"/>
            <a:ext cx="827150" cy="400110"/>
          </a:xfrm>
          <a:prstGeom prst="rect">
            <a:avLst/>
          </a:prstGeom>
          <a:noFill/>
          <a:ln w="9525">
            <a:noFill/>
            <a:miter lim="800000"/>
            <a:headEnd/>
            <a:tailEnd/>
          </a:ln>
          <a:effectLst/>
        </p:spPr>
        <p:txBody>
          <a:bodyPr wrap="none">
            <a:spAutoFit/>
          </a:bodyPr>
          <a:lstStyle/>
          <a:p>
            <a:r>
              <a:rPr lang="sv-SE" altLang="en-US" sz="2000" dirty="0">
                <a:latin typeface="Graphik Medium" panose="020B0603030202060203" pitchFamily="34" charset="0"/>
              </a:rPr>
              <a:t>Syfte</a:t>
            </a:r>
          </a:p>
        </p:txBody>
      </p:sp>
      <p:sp>
        <p:nvSpPr>
          <p:cNvPr id="8" name="Text Box 11">
            <a:extLst>
              <a:ext uri="{FF2B5EF4-FFF2-40B4-BE49-F238E27FC236}">
                <a16:creationId xmlns:a16="http://schemas.microsoft.com/office/drawing/2014/main" id="{C6AF2D2F-A899-44B2-A255-C60167C99DA9}"/>
              </a:ext>
            </a:extLst>
          </p:cNvPr>
          <p:cNvSpPr txBox="1">
            <a:spLocks noChangeArrowheads="1"/>
          </p:cNvSpPr>
          <p:nvPr/>
        </p:nvSpPr>
        <p:spPr bwMode="auto">
          <a:xfrm>
            <a:off x="5049180" y="3637961"/>
            <a:ext cx="2108976" cy="1200329"/>
          </a:xfrm>
          <a:prstGeom prst="rect">
            <a:avLst/>
          </a:prstGeom>
          <a:noFill/>
          <a:ln w="9525">
            <a:noFill/>
            <a:miter lim="800000"/>
            <a:headEnd/>
            <a:tailEnd/>
          </a:ln>
          <a:effectLst/>
        </p:spPr>
        <p:txBody>
          <a:bodyPr wrap="square">
            <a:spAutoFit/>
          </a:bodyPr>
          <a:lstStyle/>
          <a:p>
            <a:pPr marL="285750" indent="-285750" defTabSz="168275">
              <a:spcBef>
                <a:spcPct val="50000"/>
              </a:spcBef>
              <a:buClr>
                <a:srgbClr val="853376"/>
              </a:buClr>
              <a:buFont typeface="Arial" pitchFamily="34" charset="0"/>
              <a:buChar char="•"/>
            </a:pPr>
            <a:r>
              <a:rPr lang="sv-SE" altLang="en-US" sz="1200" dirty="0">
                <a:latin typeface="Graphik Regular" panose="020B0503030202060203" pitchFamily="34" charset="0"/>
              </a:rPr>
              <a:t>Öppet sinne, frågar före ifrågasätter</a:t>
            </a:r>
          </a:p>
          <a:p>
            <a:pPr marL="285750" indent="-285750" defTabSz="168275">
              <a:spcBef>
                <a:spcPct val="50000"/>
              </a:spcBef>
              <a:buClr>
                <a:srgbClr val="853376"/>
              </a:buClr>
              <a:buFont typeface="Arial" pitchFamily="34" charset="0"/>
              <a:buChar char="•"/>
            </a:pPr>
            <a:r>
              <a:rPr lang="sv-SE" altLang="en-US" sz="1200" dirty="0">
                <a:latin typeface="Graphik Regular" panose="020B0503030202060203" pitchFamily="34" charset="0"/>
              </a:rPr>
              <a:t>Konstruktiva, ej negativa</a:t>
            </a:r>
          </a:p>
          <a:p>
            <a:pPr marL="285750" indent="-285750" defTabSz="168275">
              <a:spcBef>
                <a:spcPct val="50000"/>
              </a:spcBef>
              <a:buClr>
                <a:srgbClr val="853376"/>
              </a:buClr>
              <a:buFont typeface="Arial" pitchFamily="34" charset="0"/>
              <a:buChar char="•"/>
            </a:pPr>
            <a:r>
              <a:rPr lang="sv-SE" altLang="en-US" sz="1200" dirty="0">
                <a:latin typeface="Graphik Regular" panose="020B0503030202060203" pitchFamily="34" charset="0"/>
              </a:rPr>
              <a:t>Ta ansvar</a:t>
            </a:r>
          </a:p>
        </p:txBody>
      </p:sp>
      <p:sp>
        <p:nvSpPr>
          <p:cNvPr id="9" name="Text Box 12">
            <a:extLst>
              <a:ext uri="{FF2B5EF4-FFF2-40B4-BE49-F238E27FC236}">
                <a16:creationId xmlns:a16="http://schemas.microsoft.com/office/drawing/2014/main" id="{FEEB4D03-796F-4BA5-A063-469F5C09973E}"/>
              </a:ext>
            </a:extLst>
          </p:cNvPr>
          <p:cNvSpPr txBox="1">
            <a:spLocks noChangeArrowheads="1"/>
          </p:cNvSpPr>
          <p:nvPr/>
        </p:nvSpPr>
        <p:spPr bwMode="auto">
          <a:xfrm>
            <a:off x="8284395" y="1831376"/>
            <a:ext cx="2594677" cy="1508105"/>
          </a:xfrm>
          <a:prstGeom prst="rect">
            <a:avLst/>
          </a:prstGeom>
          <a:noFill/>
          <a:ln w="9525">
            <a:noFill/>
            <a:miter lim="800000"/>
            <a:headEnd/>
            <a:tailEnd/>
          </a:ln>
          <a:effectLst/>
        </p:spPr>
        <p:txBody>
          <a:bodyPr wrap="square">
            <a:spAutoFit/>
          </a:bodyPr>
          <a:lstStyle/>
          <a:p>
            <a:pPr marL="645750" indent="-285750">
              <a:spcBef>
                <a:spcPts val="1200"/>
              </a:spcBef>
              <a:buClr>
                <a:srgbClr val="78256F"/>
              </a:buClr>
              <a:buSzPct val="125000"/>
              <a:buFont typeface="Arial" pitchFamily="34" charset="0"/>
              <a:buChar char="•"/>
            </a:pPr>
            <a:r>
              <a:rPr lang="sv-SE" sz="1200" dirty="0">
                <a:latin typeface="Graphik Regular" panose="020B0503030202060203" pitchFamily="34" charset="0"/>
                <a:cs typeface="Arial" pitchFamily="34" charset="0"/>
              </a:rPr>
              <a:t>Vad är Fascia?</a:t>
            </a:r>
          </a:p>
          <a:p>
            <a:pPr marL="645750" indent="-285750">
              <a:spcBef>
                <a:spcPts val="1200"/>
              </a:spcBef>
              <a:buClr>
                <a:srgbClr val="78256F"/>
              </a:buClr>
              <a:buSzPct val="125000"/>
              <a:buFont typeface="Arial" pitchFamily="34" charset="0"/>
              <a:buChar char="•"/>
            </a:pPr>
            <a:r>
              <a:rPr lang="sv-SE" sz="1200" dirty="0">
                <a:latin typeface="Graphik Regular" panose="020B0503030202060203" pitchFamily="34" charset="0"/>
                <a:cs typeface="Arial" pitchFamily="34" charset="0"/>
              </a:rPr>
              <a:t>Hur förändrar ny forskning synen på värk och smärta</a:t>
            </a:r>
          </a:p>
          <a:p>
            <a:pPr marL="645750" indent="-285750">
              <a:spcBef>
                <a:spcPts val="1200"/>
              </a:spcBef>
              <a:buClr>
                <a:srgbClr val="78256F"/>
              </a:buClr>
              <a:buSzPct val="125000"/>
              <a:buFont typeface="Arial" pitchFamily="34" charset="0"/>
              <a:buChar char="•"/>
            </a:pPr>
            <a:r>
              <a:rPr lang="sv-SE" sz="1200" dirty="0">
                <a:latin typeface="Graphik Regular" panose="020B0503030202060203" pitchFamily="34" charset="0"/>
                <a:cs typeface="Arial" pitchFamily="34" charset="0"/>
              </a:rPr>
              <a:t>Hur lär jag mig förstå Fascia?</a:t>
            </a:r>
          </a:p>
        </p:txBody>
      </p:sp>
      <p:pic>
        <p:nvPicPr>
          <p:cNvPr id="10" name="Picture 20" descr="Agendabox">
            <a:extLst>
              <a:ext uri="{FF2B5EF4-FFF2-40B4-BE49-F238E27FC236}">
                <a16:creationId xmlns:a16="http://schemas.microsoft.com/office/drawing/2014/main" id="{09E24DC0-89D8-4966-A966-973EE6042F74}"/>
              </a:ext>
            </a:extLst>
          </p:cNvPr>
          <p:cNvPicPr>
            <a:picLocks noChangeAspect="1" noChangeArrowheads="1"/>
          </p:cNvPicPr>
          <p:nvPr/>
        </p:nvPicPr>
        <p:blipFill>
          <a:blip r:embed="rId3" cstate="print"/>
          <a:srcRect/>
          <a:stretch>
            <a:fillRect/>
          </a:stretch>
        </p:blipFill>
        <p:spPr>
          <a:xfrm>
            <a:off x="2251376" y="909404"/>
            <a:ext cx="2658405" cy="5455994"/>
          </a:xfrm>
          <a:prstGeom prst="rect">
            <a:avLst/>
          </a:prstGeom>
          <a:noFill/>
          <a:ln/>
        </p:spPr>
      </p:pic>
      <p:sp>
        <p:nvSpPr>
          <p:cNvPr id="11" name="Text Box 13">
            <a:extLst>
              <a:ext uri="{FF2B5EF4-FFF2-40B4-BE49-F238E27FC236}">
                <a16:creationId xmlns:a16="http://schemas.microsoft.com/office/drawing/2014/main" id="{ECAEA9BA-6EBF-4131-BBB6-ACC8A9A93D9C}"/>
              </a:ext>
            </a:extLst>
          </p:cNvPr>
          <p:cNvSpPr txBox="1">
            <a:spLocks noChangeArrowheads="1"/>
          </p:cNvSpPr>
          <p:nvPr/>
        </p:nvSpPr>
        <p:spPr bwMode="auto">
          <a:xfrm>
            <a:off x="2511947" y="1684577"/>
            <a:ext cx="2226963" cy="1692771"/>
          </a:xfrm>
          <a:prstGeom prst="rect">
            <a:avLst/>
          </a:prstGeom>
          <a:noFill/>
          <a:ln w="9525">
            <a:noFill/>
            <a:miter lim="800000"/>
            <a:headEnd/>
            <a:tailEnd/>
          </a:ln>
          <a:effectLst/>
        </p:spPr>
        <p:txBody>
          <a:bodyPr wrap="square">
            <a:spAutoFit/>
          </a:bodyPr>
          <a:lstStyle/>
          <a:p>
            <a:pPr marL="171450" indent="-171450" defTabSz="630238">
              <a:spcAft>
                <a:spcPts val="600"/>
              </a:spcAft>
              <a:buFont typeface="Arial" panose="020B0604020202020204" pitchFamily="34" charset="0"/>
              <a:buChar char="•"/>
            </a:pPr>
            <a:r>
              <a:rPr lang="sv-SE" altLang="en-US" sz="1200" dirty="0">
                <a:latin typeface="Graphik Regular" panose="020B0503030202060203" pitchFamily="34" charset="0"/>
              </a:rPr>
              <a:t>Varför Fascia?</a:t>
            </a:r>
          </a:p>
          <a:p>
            <a:pPr marL="171450" indent="-171450" defTabSz="630238">
              <a:spcAft>
                <a:spcPts val="600"/>
              </a:spcAft>
              <a:buFont typeface="Arial" panose="020B0604020202020204" pitchFamily="34" charset="0"/>
              <a:buChar char="•"/>
            </a:pPr>
            <a:r>
              <a:rPr lang="sv-SE" altLang="en-US" sz="1200" dirty="0">
                <a:latin typeface="Graphik Regular" panose="020B0503030202060203" pitchFamily="34" charset="0"/>
              </a:rPr>
              <a:t>Vad är Fascia?</a:t>
            </a:r>
          </a:p>
          <a:p>
            <a:pPr marL="171450" indent="-171450" defTabSz="630238">
              <a:spcAft>
                <a:spcPts val="600"/>
              </a:spcAft>
              <a:buFont typeface="Arial" panose="020B0604020202020204" pitchFamily="34" charset="0"/>
              <a:buChar char="•"/>
            </a:pPr>
            <a:r>
              <a:rPr lang="sv-SE" altLang="en-US" sz="1200" dirty="0">
                <a:latin typeface="Graphik Regular" panose="020B0503030202060203" pitchFamily="34" charset="0"/>
              </a:rPr>
              <a:t>Vad påverkar din Fascia</a:t>
            </a:r>
          </a:p>
          <a:p>
            <a:pPr marL="171450" indent="-171450" defTabSz="630238">
              <a:spcAft>
                <a:spcPts val="600"/>
              </a:spcAft>
              <a:buFont typeface="Arial" panose="020B0604020202020204" pitchFamily="34" charset="0"/>
              <a:buChar char="•"/>
            </a:pPr>
            <a:r>
              <a:rPr lang="sv-SE" altLang="en-US" sz="1200" dirty="0">
                <a:latin typeface="Graphik Regular" panose="020B0503030202060203" pitchFamily="34" charset="0"/>
              </a:rPr>
              <a:t>Hur tar du hand om din Fascia?</a:t>
            </a:r>
            <a:endParaRPr lang="sv-SE" altLang="en-US" dirty="0">
              <a:latin typeface="Graphik Regular" panose="020B0503030202060203" pitchFamily="34" charset="0"/>
            </a:endParaRPr>
          </a:p>
          <a:p>
            <a:pPr marL="171450" indent="-171450" defTabSz="630238">
              <a:spcAft>
                <a:spcPts val="600"/>
              </a:spcAft>
              <a:buFont typeface="Arial" panose="020B0604020202020204" pitchFamily="34" charset="0"/>
              <a:buChar char="•"/>
            </a:pPr>
            <a:r>
              <a:rPr lang="sv-SE" altLang="en-US" sz="1200" dirty="0">
                <a:latin typeface="Graphik Regular" panose="020B0503030202060203" pitchFamily="34" charset="0"/>
              </a:rPr>
              <a:t>Hur lär man sig förstå Fascia?</a:t>
            </a:r>
          </a:p>
        </p:txBody>
      </p:sp>
      <p:sp>
        <p:nvSpPr>
          <p:cNvPr id="13" name="Text Box 6">
            <a:extLst>
              <a:ext uri="{FF2B5EF4-FFF2-40B4-BE49-F238E27FC236}">
                <a16:creationId xmlns:a16="http://schemas.microsoft.com/office/drawing/2014/main" id="{D6E9D3EC-CA0D-4BB9-9BED-3FB91EB1F1FE}"/>
              </a:ext>
            </a:extLst>
          </p:cNvPr>
          <p:cNvSpPr txBox="1">
            <a:spLocks noChangeArrowheads="1"/>
          </p:cNvSpPr>
          <p:nvPr/>
        </p:nvSpPr>
        <p:spPr bwMode="auto">
          <a:xfrm>
            <a:off x="2511947" y="1202257"/>
            <a:ext cx="1133965" cy="400110"/>
          </a:xfrm>
          <a:prstGeom prst="rect">
            <a:avLst/>
          </a:prstGeom>
          <a:noFill/>
          <a:ln w="9525">
            <a:noFill/>
            <a:miter lim="800000"/>
            <a:headEnd/>
            <a:tailEnd/>
          </a:ln>
          <a:effectLst/>
        </p:spPr>
        <p:txBody>
          <a:bodyPr wrap="none">
            <a:spAutoFit/>
          </a:bodyPr>
          <a:lstStyle/>
          <a:p>
            <a:r>
              <a:rPr lang="sv-SE" altLang="en-US" sz="2000" dirty="0">
                <a:latin typeface="Graphik Medium" panose="020B0603030202060203" pitchFamily="34" charset="0"/>
              </a:rPr>
              <a:t>Agenda</a:t>
            </a:r>
          </a:p>
        </p:txBody>
      </p:sp>
      <p:sp>
        <p:nvSpPr>
          <p:cNvPr id="12" name="textruta 11">
            <a:extLst>
              <a:ext uri="{FF2B5EF4-FFF2-40B4-BE49-F238E27FC236}">
                <a16:creationId xmlns:a16="http://schemas.microsoft.com/office/drawing/2014/main" id="{A090F48D-74DE-3ACC-B405-546D187AB476}"/>
              </a:ext>
            </a:extLst>
          </p:cNvPr>
          <p:cNvSpPr txBox="1"/>
          <p:nvPr/>
        </p:nvSpPr>
        <p:spPr>
          <a:xfrm>
            <a:off x="5258855" y="1788951"/>
            <a:ext cx="2181112" cy="1015663"/>
          </a:xfrm>
          <a:prstGeom prst="rect">
            <a:avLst/>
          </a:prstGeom>
          <a:noFill/>
        </p:spPr>
        <p:txBody>
          <a:bodyPr wrap="square" rtlCol="0">
            <a:spAutoFit/>
          </a:bodyPr>
          <a:lstStyle/>
          <a:p>
            <a:r>
              <a:rPr lang="sv-SE" sz="1200" dirty="0">
                <a:latin typeface="Graphik Regular" panose="020B0503030202060203" pitchFamily="34" charset="0"/>
              </a:rPr>
              <a:t>Föreläsare: Axel Bohlin, redaktör Fasciaguiden</a:t>
            </a:r>
          </a:p>
          <a:p>
            <a:endParaRPr lang="sv-SE" sz="1200" dirty="0">
              <a:latin typeface="Graphik Regular" panose="020B0503030202060203" pitchFamily="34" charset="0"/>
            </a:endParaRPr>
          </a:p>
          <a:p>
            <a:r>
              <a:rPr lang="sv-SE" sz="1200" dirty="0">
                <a:latin typeface="Graphik Regular" panose="020B0503030202060203" pitchFamily="34" charset="0"/>
              </a:rPr>
              <a:t>Deltagare: Ställ frågor via </a:t>
            </a:r>
            <a:r>
              <a:rPr lang="sv-SE" sz="1200" dirty="0" err="1">
                <a:latin typeface="Graphik Regular" panose="020B0503030202060203" pitchFamily="34" charset="0"/>
              </a:rPr>
              <a:t>MariAnne</a:t>
            </a:r>
            <a:r>
              <a:rPr lang="sv-SE" sz="1200" dirty="0">
                <a:latin typeface="Graphik Regular" panose="020B0503030202060203" pitchFamily="34" charset="0"/>
              </a:rPr>
              <a:t> </a:t>
            </a:r>
            <a:r>
              <a:rPr lang="sv-SE" sz="1200" dirty="0" err="1">
                <a:latin typeface="Graphik Regular" panose="020B0503030202060203" pitchFamily="34" charset="0"/>
              </a:rPr>
              <a:t>Bahlenberg</a:t>
            </a:r>
            <a:endParaRPr lang="sv-SE" sz="1200" dirty="0">
              <a:latin typeface="Graphik Regular" panose="020B0503030202060203" pitchFamily="34" charset="0"/>
            </a:endParaRPr>
          </a:p>
        </p:txBody>
      </p:sp>
    </p:spTree>
    <p:extLst>
      <p:ext uri="{BB962C8B-B14F-4D97-AF65-F5344CB8AC3E}">
        <p14:creationId xmlns:p14="http://schemas.microsoft.com/office/powerpoint/2010/main" val="23475972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05D07FA-F78B-A08A-950F-E4A96ACE8017}"/>
              </a:ext>
            </a:extLst>
          </p:cNvPr>
          <p:cNvSpPr>
            <a:spLocks noGrp="1"/>
          </p:cNvSpPr>
          <p:nvPr>
            <p:ph type="title"/>
          </p:nvPr>
        </p:nvSpPr>
        <p:spPr>
          <a:xfrm>
            <a:off x="671215" y="827509"/>
            <a:ext cx="5976664" cy="1259946"/>
          </a:xfrm>
        </p:spPr>
        <p:txBody>
          <a:bodyPr>
            <a:normAutofit/>
          </a:bodyPr>
          <a:lstStyle/>
          <a:p>
            <a:pPr defTabSz="914400"/>
            <a:r>
              <a:rPr lang="sv-SE" dirty="0">
                <a:solidFill>
                  <a:srgbClr val="1C252B"/>
                </a:solidFill>
                <a:ea typeface="+mn-ea"/>
                <a:cs typeface="+mn-cs"/>
              </a:rPr>
              <a:t>Vi blir den miljö vi är i</a:t>
            </a:r>
          </a:p>
        </p:txBody>
      </p:sp>
      <p:sp>
        <p:nvSpPr>
          <p:cNvPr id="3" name="Platshållare för innehåll 2">
            <a:extLst>
              <a:ext uri="{FF2B5EF4-FFF2-40B4-BE49-F238E27FC236}">
                <a16:creationId xmlns:a16="http://schemas.microsoft.com/office/drawing/2014/main" id="{1D0C2D0B-FB6D-E00E-18E1-3001B74A38F2}"/>
              </a:ext>
            </a:extLst>
          </p:cNvPr>
          <p:cNvSpPr>
            <a:spLocks noGrp="1"/>
          </p:cNvSpPr>
          <p:nvPr>
            <p:ph idx="1"/>
          </p:nvPr>
        </p:nvSpPr>
        <p:spPr>
          <a:xfrm>
            <a:off x="671215" y="2087455"/>
            <a:ext cx="5184576" cy="4176149"/>
          </a:xfrm>
        </p:spPr>
        <p:txBody>
          <a:bodyPr/>
          <a:lstStyle/>
          <a:p>
            <a:r>
              <a:rPr lang="sv-SE" dirty="0"/>
              <a:t>Såväl luftkvalité, atmosfär (vibbar), väder, föroreningar och fysiska artificiella strukturer som till exempel städer har en direkt påverkan på kroppen struktur och flöde.</a:t>
            </a:r>
          </a:p>
          <a:p>
            <a:r>
              <a:rPr lang="sv-SE" dirty="0"/>
              <a:t>Exempelvis är det stor skillnad på en bullrig storstadsmiljö med avgaser, där oönskade partiklar kan lagras i fascian, jämfört med en skog med ren frisk luft.</a:t>
            </a:r>
          </a:p>
        </p:txBody>
      </p:sp>
      <p:pic>
        <p:nvPicPr>
          <p:cNvPr id="6" name="Bildobjekt 5">
            <a:extLst>
              <a:ext uri="{FF2B5EF4-FFF2-40B4-BE49-F238E27FC236}">
                <a16:creationId xmlns:a16="http://schemas.microsoft.com/office/drawing/2014/main" id="{64CAD974-995B-B3CD-5B96-2647092BBDB1}"/>
              </a:ext>
            </a:extLst>
          </p:cNvPr>
          <p:cNvPicPr>
            <a:picLocks noChangeAspect="1"/>
          </p:cNvPicPr>
          <p:nvPr/>
        </p:nvPicPr>
        <p:blipFill>
          <a:blip r:embed="rId2">
            <a:extLst>
              <a:ext uri="{28A0092B-C50C-407E-A947-70E740481C1C}">
                <a14:useLocalDpi xmlns:a14="http://schemas.microsoft.com/office/drawing/2010/main" val="0"/>
              </a:ext>
            </a:extLst>
          </a:blip>
          <a:srcRect l="20370" r="20370"/>
          <a:stretch/>
        </p:blipFill>
        <p:spPr>
          <a:xfrm>
            <a:off x="6719887" y="-1"/>
            <a:ext cx="6719888" cy="7559675"/>
          </a:xfrm>
          <a:prstGeom prst="rect">
            <a:avLst/>
          </a:prstGeom>
        </p:spPr>
      </p:pic>
      <p:pic>
        <p:nvPicPr>
          <p:cNvPr id="7" name="Bildobjekt 6">
            <a:extLst>
              <a:ext uri="{FF2B5EF4-FFF2-40B4-BE49-F238E27FC236}">
                <a16:creationId xmlns:a16="http://schemas.microsoft.com/office/drawing/2014/main" id="{F8E7ABF3-27F1-E15D-FA7A-1D761AB679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24343" y="6562150"/>
            <a:ext cx="2232248" cy="713134"/>
          </a:xfrm>
          <a:prstGeom prst="rect">
            <a:avLst/>
          </a:prstGeom>
        </p:spPr>
      </p:pic>
    </p:spTree>
    <p:extLst>
      <p:ext uri="{BB962C8B-B14F-4D97-AF65-F5344CB8AC3E}">
        <p14:creationId xmlns:p14="http://schemas.microsoft.com/office/powerpoint/2010/main" val="29274785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05D07FA-F78B-A08A-950F-E4A96ACE8017}"/>
              </a:ext>
            </a:extLst>
          </p:cNvPr>
          <p:cNvSpPr>
            <a:spLocks noGrp="1"/>
          </p:cNvSpPr>
          <p:nvPr>
            <p:ph type="title"/>
          </p:nvPr>
        </p:nvSpPr>
        <p:spPr>
          <a:xfrm>
            <a:off x="671215" y="827509"/>
            <a:ext cx="5976664" cy="1259946"/>
          </a:xfrm>
        </p:spPr>
        <p:txBody>
          <a:bodyPr/>
          <a:lstStyle/>
          <a:p>
            <a:r>
              <a:rPr lang="sv-SE" dirty="0">
                <a:solidFill>
                  <a:srgbClr val="978777"/>
                </a:solidFill>
              </a:rPr>
              <a:t>Långvarigt tryck</a:t>
            </a:r>
          </a:p>
        </p:txBody>
      </p:sp>
      <p:sp>
        <p:nvSpPr>
          <p:cNvPr id="3" name="Platshållare för innehåll 2">
            <a:extLst>
              <a:ext uri="{FF2B5EF4-FFF2-40B4-BE49-F238E27FC236}">
                <a16:creationId xmlns:a16="http://schemas.microsoft.com/office/drawing/2014/main" id="{1D0C2D0B-FB6D-E00E-18E1-3001B74A38F2}"/>
              </a:ext>
            </a:extLst>
          </p:cNvPr>
          <p:cNvSpPr>
            <a:spLocks noGrp="1"/>
          </p:cNvSpPr>
          <p:nvPr>
            <p:ph idx="1"/>
          </p:nvPr>
        </p:nvSpPr>
        <p:spPr>
          <a:xfrm>
            <a:off x="671215" y="2087455"/>
            <a:ext cx="5400600" cy="5004750"/>
          </a:xfrm>
        </p:spPr>
        <p:txBody>
          <a:bodyPr>
            <a:normAutofit/>
          </a:bodyPr>
          <a:lstStyle/>
          <a:p>
            <a:r>
              <a:rPr lang="sv-SE" dirty="0"/>
              <a:t>Kompensation, stopp i flöde, förtätning</a:t>
            </a:r>
          </a:p>
          <a:p>
            <a:r>
              <a:rPr lang="sv-SE" dirty="0"/>
              <a:t>Dålig hållning påverkar andning, nervsystem, blodcirkulation och utstrålning - men det tvingar även kroppen att kompensera.</a:t>
            </a:r>
          </a:p>
          <a:p>
            <a:r>
              <a:rPr lang="sv-SE" dirty="0"/>
              <a:t>Dålig hållning skapar ett långvarigt tryck som stör kroppens jämvikt</a:t>
            </a:r>
          </a:p>
          <a:p>
            <a:r>
              <a:rPr lang="sv-SE" dirty="0"/>
              <a:t>All sjukdom och dysfunktion går att förstå också i termer av tryck och hämmat flöde</a:t>
            </a:r>
          </a:p>
          <a:p>
            <a:r>
              <a:rPr lang="sv-SE" dirty="0"/>
              <a:t>Helhet → Snett bäcken →  Obalans →  kompensation  → Inflammation  → Smärta →  Stelhet →  Fibrös vävnad →  Smärta →  minskad rörlighet  → ond spiral</a:t>
            </a:r>
          </a:p>
          <a:p>
            <a:endParaRPr lang="sv-SE" dirty="0"/>
          </a:p>
        </p:txBody>
      </p:sp>
      <p:pic>
        <p:nvPicPr>
          <p:cNvPr id="6" name="Bildobjekt 5">
            <a:extLst>
              <a:ext uri="{FF2B5EF4-FFF2-40B4-BE49-F238E27FC236}">
                <a16:creationId xmlns:a16="http://schemas.microsoft.com/office/drawing/2014/main" id="{64CAD974-995B-B3CD-5B96-2647092BBDB1}"/>
              </a:ext>
            </a:extLst>
          </p:cNvPr>
          <p:cNvPicPr>
            <a:picLocks noChangeAspect="1"/>
          </p:cNvPicPr>
          <p:nvPr/>
        </p:nvPicPr>
        <p:blipFill rotWithShape="1">
          <a:blip r:embed="rId2">
            <a:extLst>
              <a:ext uri="{28A0092B-C50C-407E-A947-70E740481C1C}">
                <a14:useLocalDpi xmlns:a14="http://schemas.microsoft.com/office/drawing/2010/main" val="0"/>
              </a:ext>
            </a:extLst>
          </a:blip>
          <a:srcRect l="31116" r="9624"/>
          <a:stretch/>
        </p:blipFill>
        <p:spPr>
          <a:xfrm>
            <a:off x="6719887" y="-1"/>
            <a:ext cx="6719888" cy="7559675"/>
          </a:xfrm>
          <a:prstGeom prst="rect">
            <a:avLst/>
          </a:prstGeom>
        </p:spPr>
      </p:pic>
      <p:pic>
        <p:nvPicPr>
          <p:cNvPr id="7" name="Bildobjekt 6">
            <a:extLst>
              <a:ext uri="{FF2B5EF4-FFF2-40B4-BE49-F238E27FC236}">
                <a16:creationId xmlns:a16="http://schemas.microsoft.com/office/drawing/2014/main" id="{F8E7ABF3-27F1-E15D-FA7A-1D761AB679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24343" y="6562150"/>
            <a:ext cx="2232248" cy="713134"/>
          </a:xfrm>
          <a:prstGeom prst="rect">
            <a:avLst/>
          </a:prstGeom>
        </p:spPr>
      </p:pic>
    </p:spTree>
    <p:extLst>
      <p:ext uri="{BB962C8B-B14F-4D97-AF65-F5344CB8AC3E}">
        <p14:creationId xmlns:p14="http://schemas.microsoft.com/office/powerpoint/2010/main" val="29501709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descr="En bild som visar natur, föremål utomhus, natthimmel&#10;&#10;Automatiskt genererad beskrivning">
            <a:extLst>
              <a:ext uri="{FF2B5EF4-FFF2-40B4-BE49-F238E27FC236}">
                <a16:creationId xmlns:a16="http://schemas.microsoft.com/office/drawing/2014/main" id="{047A1851-E65E-4AD7-924F-0E84858B81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1"/>
            <a:ext cx="13439421" cy="7559675"/>
          </a:xfrm>
          <a:prstGeom prst="rect">
            <a:avLst/>
          </a:prstGeom>
        </p:spPr>
      </p:pic>
      <p:pic>
        <p:nvPicPr>
          <p:cNvPr id="12" name="Google Shape;249;p29" descr="En bild som visar vektorgrafik, silhuett&#10;&#10;Automatiskt genererad beskrivning">
            <a:extLst>
              <a:ext uri="{FF2B5EF4-FFF2-40B4-BE49-F238E27FC236}">
                <a16:creationId xmlns:a16="http://schemas.microsoft.com/office/drawing/2014/main" id="{D9A01480-271B-4417-897D-647A4A3904F5}"/>
              </a:ext>
            </a:extLst>
          </p:cNvPr>
          <p:cNvPicPr preferRelativeResize="0"/>
          <p:nvPr/>
        </p:nvPicPr>
        <p:blipFill rotWithShape="1">
          <a:blip r:embed="rId4">
            <a:alphaModFix/>
          </a:blip>
          <a:srcRect/>
          <a:stretch/>
        </p:blipFill>
        <p:spPr>
          <a:xfrm>
            <a:off x="9096151" y="611485"/>
            <a:ext cx="3600400" cy="2767247"/>
          </a:xfrm>
          <a:prstGeom prst="rect">
            <a:avLst/>
          </a:prstGeom>
          <a:noFill/>
          <a:ln>
            <a:noFill/>
          </a:ln>
        </p:spPr>
      </p:pic>
      <p:sp>
        <p:nvSpPr>
          <p:cNvPr id="2" name="Rektangel 1">
            <a:extLst>
              <a:ext uri="{FF2B5EF4-FFF2-40B4-BE49-F238E27FC236}">
                <a16:creationId xmlns:a16="http://schemas.microsoft.com/office/drawing/2014/main" id="{06B06B3A-AFA7-4A0F-BDFF-536E48CC4F57}"/>
              </a:ext>
            </a:extLst>
          </p:cNvPr>
          <p:cNvSpPr/>
          <p:nvPr/>
        </p:nvSpPr>
        <p:spPr>
          <a:xfrm>
            <a:off x="-2" y="4715940"/>
            <a:ext cx="10608321" cy="1386791"/>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Google Shape;177;p18">
            <a:extLst>
              <a:ext uri="{FF2B5EF4-FFF2-40B4-BE49-F238E27FC236}">
                <a16:creationId xmlns:a16="http://schemas.microsoft.com/office/drawing/2014/main" id="{93636E68-36CD-4DF3-A102-DDA68F96757E}"/>
              </a:ext>
            </a:extLst>
          </p:cNvPr>
          <p:cNvSpPr txBox="1"/>
          <p:nvPr/>
        </p:nvSpPr>
        <p:spPr>
          <a:xfrm>
            <a:off x="239167" y="4739851"/>
            <a:ext cx="10297144" cy="1117399"/>
          </a:xfrm>
          <a:prstGeom prst="rect">
            <a:avLst/>
          </a:prstGeom>
          <a:noFill/>
          <a:ln>
            <a:noFill/>
          </a:ln>
        </p:spPr>
        <p:txBody>
          <a:bodyPr spcFirstLastPara="1" wrap="square" lIns="100779" tIns="50376" rIns="100779" bIns="50376" anchor="t" anchorCtr="0">
            <a:spAutoFit/>
          </a:bodyPr>
          <a:lstStyle/>
          <a:p>
            <a:pPr>
              <a:lnSpc>
                <a:spcPct val="150000"/>
              </a:lnSpc>
            </a:pPr>
            <a:r>
              <a:rPr lang="sv-SE" sz="4400" dirty="0">
                <a:solidFill>
                  <a:schemeClr val="bg1"/>
                </a:solidFill>
                <a:latin typeface="Neo Sans Std Medium" panose="020B0704030504040204" pitchFamily="34" charset="0"/>
              </a:rPr>
              <a:t>Kunskap om kroppen på ett enkelt sätt</a:t>
            </a:r>
          </a:p>
        </p:txBody>
      </p:sp>
    </p:spTree>
    <p:extLst>
      <p:ext uri="{BB962C8B-B14F-4D97-AF65-F5344CB8AC3E}">
        <p14:creationId xmlns:p14="http://schemas.microsoft.com/office/powerpoint/2010/main" val="30486491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05D07FA-F78B-A08A-950F-E4A96ACE8017}"/>
              </a:ext>
            </a:extLst>
          </p:cNvPr>
          <p:cNvSpPr>
            <a:spLocks noGrp="1"/>
          </p:cNvSpPr>
          <p:nvPr>
            <p:ph type="title"/>
          </p:nvPr>
        </p:nvSpPr>
        <p:spPr>
          <a:xfrm>
            <a:off x="671215" y="827509"/>
            <a:ext cx="5976664" cy="1259946"/>
          </a:xfrm>
        </p:spPr>
        <p:txBody>
          <a:bodyPr/>
          <a:lstStyle/>
          <a:p>
            <a:r>
              <a:rPr lang="sv-SE" dirty="0">
                <a:solidFill>
                  <a:srgbClr val="05DEAB"/>
                </a:solidFill>
              </a:rPr>
              <a:t>Hur lär man sig förstå Fascia?</a:t>
            </a:r>
          </a:p>
        </p:txBody>
      </p:sp>
      <p:sp>
        <p:nvSpPr>
          <p:cNvPr id="3" name="Platshållare för innehåll 2">
            <a:extLst>
              <a:ext uri="{FF2B5EF4-FFF2-40B4-BE49-F238E27FC236}">
                <a16:creationId xmlns:a16="http://schemas.microsoft.com/office/drawing/2014/main" id="{1D0C2D0B-FB6D-E00E-18E1-3001B74A38F2}"/>
              </a:ext>
            </a:extLst>
          </p:cNvPr>
          <p:cNvSpPr>
            <a:spLocks noGrp="1"/>
          </p:cNvSpPr>
          <p:nvPr>
            <p:ph idx="1"/>
          </p:nvPr>
        </p:nvSpPr>
        <p:spPr>
          <a:xfrm>
            <a:off x="671215" y="2087455"/>
            <a:ext cx="5184576" cy="4176149"/>
          </a:xfrm>
        </p:spPr>
        <p:txBody>
          <a:bodyPr/>
          <a:lstStyle/>
          <a:p>
            <a:r>
              <a:rPr lang="sv-SE" dirty="0"/>
              <a:t>Nytt perspektiv</a:t>
            </a:r>
          </a:p>
          <a:p>
            <a:r>
              <a:rPr lang="sv-SE" dirty="0"/>
              <a:t>Ny teoretisk förståelse för kroppen</a:t>
            </a:r>
          </a:p>
          <a:p>
            <a:r>
              <a:rPr lang="sv-SE" dirty="0"/>
              <a:t>Ny forskning</a:t>
            </a:r>
          </a:p>
          <a:p>
            <a:r>
              <a:rPr lang="sv-SE" dirty="0"/>
              <a:t>Hur tillämpar vi det här praktiskt?</a:t>
            </a:r>
          </a:p>
          <a:p>
            <a:r>
              <a:rPr lang="sv-SE" dirty="0"/>
              <a:t>Ständig fortbildning</a:t>
            </a:r>
          </a:p>
          <a:p>
            <a:r>
              <a:rPr lang="sv-SE" dirty="0"/>
              <a:t>fasciaguiden.se</a:t>
            </a:r>
          </a:p>
          <a:p>
            <a:r>
              <a:rPr lang="sv-SE" dirty="0"/>
              <a:t>fasciaacademy.com</a:t>
            </a:r>
          </a:p>
        </p:txBody>
      </p:sp>
      <p:pic>
        <p:nvPicPr>
          <p:cNvPr id="6" name="Bildobjekt 5">
            <a:extLst>
              <a:ext uri="{FF2B5EF4-FFF2-40B4-BE49-F238E27FC236}">
                <a16:creationId xmlns:a16="http://schemas.microsoft.com/office/drawing/2014/main" id="{64CAD974-995B-B3CD-5B96-2647092BBDB1}"/>
              </a:ext>
            </a:extLst>
          </p:cNvPr>
          <p:cNvPicPr>
            <a:picLocks noChangeAspect="1"/>
          </p:cNvPicPr>
          <p:nvPr/>
        </p:nvPicPr>
        <p:blipFill rotWithShape="1">
          <a:blip r:embed="rId2">
            <a:extLst>
              <a:ext uri="{28A0092B-C50C-407E-A947-70E740481C1C}">
                <a14:useLocalDpi xmlns:a14="http://schemas.microsoft.com/office/drawing/2010/main" val="0"/>
              </a:ext>
            </a:extLst>
          </a:blip>
          <a:srcRect l="40740"/>
          <a:stretch/>
        </p:blipFill>
        <p:spPr>
          <a:xfrm>
            <a:off x="6719887" y="-1"/>
            <a:ext cx="6719888" cy="7559675"/>
          </a:xfrm>
          <a:prstGeom prst="rect">
            <a:avLst/>
          </a:prstGeom>
        </p:spPr>
      </p:pic>
      <p:pic>
        <p:nvPicPr>
          <p:cNvPr id="4" name="Bildobjekt 3" descr="En bild som visar vektorgrafik, siluett&#10;&#10;Automatiskt genererad beskrivning">
            <a:extLst>
              <a:ext uri="{FF2B5EF4-FFF2-40B4-BE49-F238E27FC236}">
                <a16:creationId xmlns:a16="http://schemas.microsoft.com/office/drawing/2014/main" id="{D3ECA8BC-7E6D-4B46-C417-1A432D7011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88240" y="827509"/>
            <a:ext cx="2880320" cy="2213800"/>
          </a:xfrm>
          <a:prstGeom prst="rect">
            <a:avLst/>
          </a:prstGeom>
        </p:spPr>
      </p:pic>
    </p:spTree>
    <p:extLst>
      <p:ext uri="{BB962C8B-B14F-4D97-AF65-F5344CB8AC3E}">
        <p14:creationId xmlns:p14="http://schemas.microsoft.com/office/powerpoint/2010/main" val="25380389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05D07FA-F78B-A08A-950F-E4A96ACE8017}"/>
              </a:ext>
            </a:extLst>
          </p:cNvPr>
          <p:cNvSpPr>
            <a:spLocks noGrp="1"/>
          </p:cNvSpPr>
          <p:nvPr>
            <p:ph type="title"/>
          </p:nvPr>
        </p:nvSpPr>
        <p:spPr>
          <a:xfrm>
            <a:off x="671215" y="827509"/>
            <a:ext cx="5976664" cy="1259946"/>
          </a:xfrm>
        </p:spPr>
        <p:txBody>
          <a:bodyPr/>
          <a:lstStyle/>
          <a:p>
            <a:r>
              <a:rPr lang="sv-SE" dirty="0">
                <a:solidFill>
                  <a:srgbClr val="16377F"/>
                </a:solidFill>
              </a:rPr>
              <a:t>Fasciaguiden.se</a:t>
            </a:r>
          </a:p>
        </p:txBody>
      </p:sp>
      <p:sp>
        <p:nvSpPr>
          <p:cNvPr id="3" name="Platshållare för innehåll 2">
            <a:extLst>
              <a:ext uri="{FF2B5EF4-FFF2-40B4-BE49-F238E27FC236}">
                <a16:creationId xmlns:a16="http://schemas.microsoft.com/office/drawing/2014/main" id="{1D0C2D0B-FB6D-E00E-18E1-3001B74A38F2}"/>
              </a:ext>
            </a:extLst>
          </p:cNvPr>
          <p:cNvSpPr>
            <a:spLocks noGrp="1"/>
          </p:cNvSpPr>
          <p:nvPr>
            <p:ph idx="1"/>
          </p:nvPr>
        </p:nvSpPr>
        <p:spPr>
          <a:xfrm>
            <a:off x="671215" y="2087455"/>
            <a:ext cx="5112568" cy="4176149"/>
          </a:xfrm>
        </p:spPr>
        <p:txBody>
          <a:bodyPr>
            <a:normAutofit/>
          </a:bodyPr>
          <a:lstStyle/>
          <a:p>
            <a:r>
              <a:rPr lang="sv-SE" dirty="0"/>
              <a:t>Podcast</a:t>
            </a:r>
          </a:p>
          <a:p>
            <a:r>
              <a:rPr lang="sv-SE" dirty="0"/>
              <a:t>7 stegs guide</a:t>
            </a:r>
          </a:p>
          <a:p>
            <a:r>
              <a:rPr lang="sv-SE" dirty="0" err="1"/>
              <a:t>Fasciafilmen</a:t>
            </a:r>
            <a:endParaRPr lang="sv-SE" dirty="0"/>
          </a:p>
          <a:p>
            <a:r>
              <a:rPr lang="sv-SE" dirty="0"/>
              <a:t>Dokumentärer</a:t>
            </a:r>
          </a:p>
          <a:p>
            <a:r>
              <a:rPr lang="sv-SE" dirty="0"/>
              <a:t>Forskningsdatabas</a:t>
            </a:r>
          </a:p>
          <a:p>
            <a:r>
              <a:rPr lang="sv-SE" dirty="0"/>
              <a:t>Intervjuer &amp; artiklar</a:t>
            </a:r>
          </a:p>
          <a:p>
            <a:r>
              <a:rPr lang="sv-SE" dirty="0"/>
              <a:t>Följ på Facebook</a:t>
            </a:r>
          </a:p>
        </p:txBody>
      </p:sp>
      <p:pic>
        <p:nvPicPr>
          <p:cNvPr id="6" name="Bildobjekt 5">
            <a:extLst>
              <a:ext uri="{FF2B5EF4-FFF2-40B4-BE49-F238E27FC236}">
                <a16:creationId xmlns:a16="http://schemas.microsoft.com/office/drawing/2014/main" id="{64CAD974-995B-B3CD-5B96-2647092BBDB1}"/>
              </a:ext>
            </a:extLst>
          </p:cNvPr>
          <p:cNvPicPr>
            <a:picLocks noChangeAspect="1"/>
          </p:cNvPicPr>
          <p:nvPr/>
        </p:nvPicPr>
        <p:blipFill>
          <a:blip r:embed="rId2">
            <a:extLst>
              <a:ext uri="{28A0092B-C50C-407E-A947-70E740481C1C}">
                <a14:useLocalDpi xmlns:a14="http://schemas.microsoft.com/office/drawing/2010/main" val="0"/>
              </a:ext>
            </a:extLst>
          </a:blip>
          <a:srcRect l="20370" r="20370"/>
          <a:stretch/>
        </p:blipFill>
        <p:spPr>
          <a:xfrm>
            <a:off x="6719887" y="-1"/>
            <a:ext cx="6719888" cy="7559675"/>
          </a:xfrm>
          <a:prstGeom prst="rect">
            <a:avLst/>
          </a:prstGeom>
        </p:spPr>
      </p:pic>
      <p:pic>
        <p:nvPicPr>
          <p:cNvPr id="9" name="Bildobjekt 8" descr="En bild som visar vektorgrafik, siluett&#10;&#10;Automatiskt genererad beskrivning">
            <a:extLst>
              <a:ext uri="{FF2B5EF4-FFF2-40B4-BE49-F238E27FC236}">
                <a16:creationId xmlns:a16="http://schemas.microsoft.com/office/drawing/2014/main" id="{45D8D525-5CE6-5425-88C4-485907A4DC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88240" y="827509"/>
            <a:ext cx="2880320" cy="2213800"/>
          </a:xfrm>
          <a:prstGeom prst="rect">
            <a:avLst/>
          </a:prstGeom>
        </p:spPr>
      </p:pic>
    </p:spTree>
    <p:extLst>
      <p:ext uri="{BB962C8B-B14F-4D97-AF65-F5344CB8AC3E}">
        <p14:creationId xmlns:p14="http://schemas.microsoft.com/office/powerpoint/2010/main" val="26278229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05D07FA-F78B-A08A-950F-E4A96ACE8017}"/>
              </a:ext>
            </a:extLst>
          </p:cNvPr>
          <p:cNvSpPr>
            <a:spLocks noGrp="1"/>
          </p:cNvSpPr>
          <p:nvPr>
            <p:ph type="title"/>
          </p:nvPr>
        </p:nvSpPr>
        <p:spPr>
          <a:xfrm>
            <a:off x="671215" y="827509"/>
            <a:ext cx="5976664" cy="1259946"/>
          </a:xfrm>
        </p:spPr>
        <p:txBody>
          <a:bodyPr/>
          <a:lstStyle/>
          <a:p>
            <a:r>
              <a:rPr lang="sv-SE" dirty="0">
                <a:solidFill>
                  <a:srgbClr val="C60002"/>
                </a:solidFill>
              </a:rPr>
              <a:t>Podcasten Fasciaguiden</a:t>
            </a:r>
          </a:p>
        </p:txBody>
      </p:sp>
      <p:sp>
        <p:nvSpPr>
          <p:cNvPr id="3" name="Platshållare för innehåll 2">
            <a:extLst>
              <a:ext uri="{FF2B5EF4-FFF2-40B4-BE49-F238E27FC236}">
                <a16:creationId xmlns:a16="http://schemas.microsoft.com/office/drawing/2014/main" id="{1D0C2D0B-FB6D-E00E-18E1-3001B74A38F2}"/>
              </a:ext>
            </a:extLst>
          </p:cNvPr>
          <p:cNvSpPr>
            <a:spLocks noGrp="1"/>
          </p:cNvSpPr>
          <p:nvPr>
            <p:ph idx="1"/>
          </p:nvPr>
        </p:nvSpPr>
        <p:spPr>
          <a:xfrm>
            <a:off x="671215" y="2087455"/>
            <a:ext cx="5472608" cy="5076758"/>
          </a:xfrm>
        </p:spPr>
        <p:txBody>
          <a:bodyPr>
            <a:normAutofit/>
          </a:bodyPr>
          <a:lstStyle/>
          <a:p>
            <a:r>
              <a:rPr lang="sv-SE" dirty="0"/>
              <a:t>96 &amp; 100. Fascia &amp; den levande kroppen</a:t>
            </a:r>
          </a:p>
          <a:p>
            <a:r>
              <a:rPr lang="sv-SE" dirty="0"/>
              <a:t>66. Kroppen kan lagra mer minne än en superdator</a:t>
            </a:r>
          </a:p>
          <a:p>
            <a:r>
              <a:rPr lang="sv-SE" dirty="0"/>
              <a:t>58. Fascia tar emot och avlastar tryck </a:t>
            </a:r>
          </a:p>
          <a:p>
            <a:r>
              <a:rPr lang="sv-SE" dirty="0"/>
              <a:t>76. Vad händer om bäckenet är snett?</a:t>
            </a:r>
          </a:p>
          <a:p>
            <a:r>
              <a:rPr lang="sv-SE" dirty="0"/>
              <a:t>78. Hur kan dålig hållning leda till olika besvär?</a:t>
            </a:r>
          </a:p>
          <a:p>
            <a:r>
              <a:rPr lang="sv-SE" dirty="0"/>
              <a:t>89. Hur påverkas Fascian av ägglossning, rörelse och träning?</a:t>
            </a:r>
          </a:p>
          <a:p>
            <a:r>
              <a:rPr lang="sv-SE" dirty="0"/>
              <a:t>104. Kunskap om kroppen på ett enkelt sätt</a:t>
            </a:r>
          </a:p>
          <a:p>
            <a:endParaRPr lang="sv-SE" dirty="0"/>
          </a:p>
        </p:txBody>
      </p:sp>
      <p:pic>
        <p:nvPicPr>
          <p:cNvPr id="6" name="Bildobjekt 5">
            <a:extLst>
              <a:ext uri="{FF2B5EF4-FFF2-40B4-BE49-F238E27FC236}">
                <a16:creationId xmlns:a16="http://schemas.microsoft.com/office/drawing/2014/main" id="{64CAD974-995B-B3CD-5B96-2647092BBDB1}"/>
              </a:ext>
            </a:extLst>
          </p:cNvPr>
          <p:cNvPicPr>
            <a:picLocks noChangeAspect="1"/>
          </p:cNvPicPr>
          <p:nvPr/>
        </p:nvPicPr>
        <p:blipFill>
          <a:blip r:embed="rId2">
            <a:extLst>
              <a:ext uri="{28A0092B-C50C-407E-A947-70E740481C1C}">
                <a14:useLocalDpi xmlns:a14="http://schemas.microsoft.com/office/drawing/2010/main" val="0"/>
              </a:ext>
            </a:extLst>
          </a:blip>
          <a:srcRect l="20370" r="20370"/>
          <a:stretch/>
        </p:blipFill>
        <p:spPr>
          <a:xfrm>
            <a:off x="6719887" y="-1"/>
            <a:ext cx="6719888" cy="7559675"/>
          </a:xfrm>
          <a:prstGeom prst="rect">
            <a:avLst/>
          </a:prstGeom>
        </p:spPr>
      </p:pic>
      <p:pic>
        <p:nvPicPr>
          <p:cNvPr id="8" name="Bildobjekt 7" descr="En bild som visar vektorgrafik, siluett&#10;&#10;Automatiskt genererad beskrivning">
            <a:extLst>
              <a:ext uri="{FF2B5EF4-FFF2-40B4-BE49-F238E27FC236}">
                <a16:creationId xmlns:a16="http://schemas.microsoft.com/office/drawing/2014/main" id="{224EC533-29B5-4AC9-85A6-B9CCD00EEE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88240" y="827509"/>
            <a:ext cx="2880320" cy="2213800"/>
          </a:xfrm>
          <a:prstGeom prst="rect">
            <a:avLst/>
          </a:prstGeom>
        </p:spPr>
      </p:pic>
    </p:spTree>
    <p:extLst>
      <p:ext uri="{BB962C8B-B14F-4D97-AF65-F5344CB8AC3E}">
        <p14:creationId xmlns:p14="http://schemas.microsoft.com/office/powerpoint/2010/main" val="40802726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28C6E30E-FD87-B829-AE47-F8CD0065C828}"/>
              </a:ext>
            </a:extLst>
          </p:cNvPr>
          <p:cNvPicPr>
            <a:picLocks noChangeAspect="1"/>
          </p:cNvPicPr>
          <p:nvPr/>
        </p:nvPicPr>
        <p:blipFill>
          <a:blip r:embed="rId2">
            <a:extLst>
              <a:ext uri="{28A0092B-C50C-407E-A947-70E740481C1C}">
                <a14:useLocalDpi xmlns:a14="http://schemas.microsoft.com/office/drawing/2010/main" val="0"/>
              </a:ext>
            </a:extLst>
          </a:blip>
          <a:srcRect t="7653" b="7653"/>
          <a:stretch/>
        </p:blipFill>
        <p:spPr>
          <a:xfrm>
            <a:off x="-1" y="-14380"/>
            <a:ext cx="13439776" cy="7588433"/>
          </a:xfrm>
          <a:prstGeom prst="rect">
            <a:avLst/>
          </a:prstGeom>
        </p:spPr>
      </p:pic>
      <p:sp>
        <p:nvSpPr>
          <p:cNvPr id="3" name="textruta 2"/>
          <p:cNvSpPr txBox="1"/>
          <p:nvPr/>
        </p:nvSpPr>
        <p:spPr>
          <a:xfrm>
            <a:off x="0" y="2823031"/>
            <a:ext cx="13439775" cy="923330"/>
          </a:xfrm>
          <a:prstGeom prst="rect">
            <a:avLst/>
          </a:prstGeom>
          <a:noFill/>
        </p:spPr>
        <p:txBody>
          <a:bodyPr wrap="square" rtlCol="0">
            <a:spAutoFit/>
          </a:bodyPr>
          <a:lstStyle/>
          <a:p>
            <a:pPr algn="ctr"/>
            <a:r>
              <a:rPr lang="sv-SE" sz="5400" dirty="0">
                <a:solidFill>
                  <a:schemeClr val="bg1"/>
                </a:solidFill>
                <a:effectLst>
                  <a:outerShdw blurRad="38100" dist="38100" dir="2700000" algn="tl">
                    <a:srgbClr val="000000">
                      <a:alpha val="43137"/>
                    </a:srgbClr>
                  </a:outerShdw>
                </a:effectLst>
                <a:latin typeface="Neo Sans Std Medium" panose="020B0704030504040204" pitchFamily="34" charset="0"/>
                <a:cs typeface="Arial" panose="020B0604020202020204" pitchFamily="34" charset="0"/>
              </a:rPr>
              <a:t>FASCIA &amp; DEN LEVANDE KROPPEN</a:t>
            </a:r>
          </a:p>
        </p:txBody>
      </p:sp>
      <p:pic>
        <p:nvPicPr>
          <p:cNvPr id="6" name="Bildobjekt 5">
            <a:extLst>
              <a:ext uri="{FF2B5EF4-FFF2-40B4-BE49-F238E27FC236}">
                <a16:creationId xmlns:a16="http://schemas.microsoft.com/office/drawing/2014/main" id="{0FEF9059-781D-D6DE-FD72-675F535BBF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24343" y="6562150"/>
            <a:ext cx="2232248" cy="713134"/>
          </a:xfrm>
          <a:prstGeom prst="rect">
            <a:avLst/>
          </a:prstGeom>
        </p:spPr>
      </p:pic>
    </p:spTree>
    <p:extLst>
      <p:ext uri="{BB962C8B-B14F-4D97-AF65-F5344CB8AC3E}">
        <p14:creationId xmlns:p14="http://schemas.microsoft.com/office/powerpoint/2010/main" val="2655729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05D07FA-F78B-A08A-950F-E4A96ACE8017}"/>
              </a:ext>
            </a:extLst>
          </p:cNvPr>
          <p:cNvSpPr>
            <a:spLocks noGrp="1"/>
          </p:cNvSpPr>
          <p:nvPr>
            <p:ph type="title"/>
          </p:nvPr>
        </p:nvSpPr>
        <p:spPr>
          <a:xfrm>
            <a:off x="671215" y="827509"/>
            <a:ext cx="5976664" cy="1259946"/>
          </a:xfrm>
        </p:spPr>
        <p:txBody>
          <a:bodyPr/>
          <a:lstStyle/>
          <a:p>
            <a:r>
              <a:rPr lang="sv-SE" dirty="0"/>
              <a:t>Vilka är här?</a:t>
            </a:r>
          </a:p>
        </p:txBody>
      </p:sp>
      <p:sp>
        <p:nvSpPr>
          <p:cNvPr id="3" name="Platshållare för innehåll 2">
            <a:extLst>
              <a:ext uri="{FF2B5EF4-FFF2-40B4-BE49-F238E27FC236}">
                <a16:creationId xmlns:a16="http://schemas.microsoft.com/office/drawing/2014/main" id="{1D0C2D0B-FB6D-E00E-18E1-3001B74A38F2}"/>
              </a:ext>
            </a:extLst>
          </p:cNvPr>
          <p:cNvSpPr>
            <a:spLocks noGrp="1"/>
          </p:cNvSpPr>
          <p:nvPr>
            <p:ph idx="1"/>
          </p:nvPr>
        </p:nvSpPr>
        <p:spPr>
          <a:xfrm>
            <a:off x="671215" y="2087455"/>
            <a:ext cx="5472608" cy="4176149"/>
          </a:xfrm>
        </p:spPr>
        <p:txBody>
          <a:bodyPr/>
          <a:lstStyle/>
          <a:p>
            <a:r>
              <a:rPr lang="sv-SE" dirty="0"/>
              <a:t>Vem är du?</a:t>
            </a:r>
          </a:p>
          <a:p>
            <a:r>
              <a:rPr lang="sv-SE" dirty="0"/>
              <a:t>Hur länge har du jobbat med det du gör idag?</a:t>
            </a:r>
          </a:p>
          <a:p>
            <a:r>
              <a:rPr lang="sv-SE" dirty="0"/>
              <a:t>Hur kommer det sig att du är här idag?</a:t>
            </a:r>
          </a:p>
          <a:p>
            <a:r>
              <a:rPr lang="sv-SE" dirty="0"/>
              <a:t>Vad hoppas du få ut av den här dagen?</a:t>
            </a:r>
          </a:p>
        </p:txBody>
      </p:sp>
      <p:pic>
        <p:nvPicPr>
          <p:cNvPr id="4" name="Bildobjekt 3">
            <a:extLst>
              <a:ext uri="{FF2B5EF4-FFF2-40B4-BE49-F238E27FC236}">
                <a16:creationId xmlns:a16="http://schemas.microsoft.com/office/drawing/2014/main" id="{0705E3EE-4426-4022-D4B5-75F9AFD51C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75871" y="683493"/>
            <a:ext cx="5693785" cy="5654449"/>
          </a:xfrm>
          <a:prstGeom prst="rect">
            <a:avLst/>
          </a:prstGeom>
        </p:spPr>
      </p:pic>
    </p:spTree>
    <p:extLst>
      <p:ext uri="{BB962C8B-B14F-4D97-AF65-F5344CB8AC3E}">
        <p14:creationId xmlns:p14="http://schemas.microsoft.com/office/powerpoint/2010/main" val="24812003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05D07FA-F78B-A08A-950F-E4A96ACE8017}"/>
              </a:ext>
            </a:extLst>
          </p:cNvPr>
          <p:cNvSpPr>
            <a:spLocks noGrp="1"/>
          </p:cNvSpPr>
          <p:nvPr>
            <p:ph type="title"/>
          </p:nvPr>
        </p:nvSpPr>
        <p:spPr>
          <a:xfrm>
            <a:off x="671215" y="827509"/>
            <a:ext cx="5976664" cy="1259946"/>
          </a:xfrm>
        </p:spPr>
        <p:txBody>
          <a:bodyPr/>
          <a:lstStyle/>
          <a:p>
            <a:r>
              <a:rPr lang="sv-SE" dirty="0">
                <a:solidFill>
                  <a:srgbClr val="4C5B72"/>
                </a:solidFill>
              </a:rPr>
              <a:t>Vad är Fascia?</a:t>
            </a:r>
          </a:p>
        </p:txBody>
      </p:sp>
      <p:sp>
        <p:nvSpPr>
          <p:cNvPr id="3" name="Platshållare för innehåll 2">
            <a:extLst>
              <a:ext uri="{FF2B5EF4-FFF2-40B4-BE49-F238E27FC236}">
                <a16:creationId xmlns:a16="http://schemas.microsoft.com/office/drawing/2014/main" id="{1D0C2D0B-FB6D-E00E-18E1-3001B74A38F2}"/>
              </a:ext>
            </a:extLst>
          </p:cNvPr>
          <p:cNvSpPr>
            <a:spLocks noGrp="1"/>
          </p:cNvSpPr>
          <p:nvPr>
            <p:ph idx="1"/>
          </p:nvPr>
        </p:nvSpPr>
        <p:spPr>
          <a:xfrm>
            <a:off x="671215" y="2087455"/>
            <a:ext cx="4608512" cy="4176149"/>
          </a:xfrm>
        </p:spPr>
        <p:txBody>
          <a:bodyPr/>
          <a:lstStyle/>
          <a:p>
            <a:r>
              <a:rPr lang="sv-SE" dirty="0"/>
              <a:t>Ny forskning förändrar synen på värk och smärta</a:t>
            </a:r>
          </a:p>
          <a:p>
            <a:r>
              <a:rPr lang="sv-SE" dirty="0"/>
              <a:t>Vad har hänt inom anatomisk forskning de senaste 10 åren?</a:t>
            </a:r>
          </a:p>
          <a:p>
            <a:r>
              <a:rPr lang="sv-SE" dirty="0"/>
              <a:t>Vad händer just nu inom </a:t>
            </a:r>
            <a:r>
              <a:rPr lang="sv-SE" dirty="0" err="1"/>
              <a:t>Fasciaforskning</a:t>
            </a:r>
            <a:r>
              <a:rPr lang="sv-SE" dirty="0"/>
              <a:t>?</a:t>
            </a:r>
          </a:p>
        </p:txBody>
      </p:sp>
      <p:pic>
        <p:nvPicPr>
          <p:cNvPr id="6" name="Bildobjekt 5">
            <a:extLst>
              <a:ext uri="{FF2B5EF4-FFF2-40B4-BE49-F238E27FC236}">
                <a16:creationId xmlns:a16="http://schemas.microsoft.com/office/drawing/2014/main" id="{64CAD974-995B-B3CD-5B96-2647092BBDB1}"/>
              </a:ext>
            </a:extLst>
          </p:cNvPr>
          <p:cNvPicPr>
            <a:picLocks noChangeAspect="1"/>
          </p:cNvPicPr>
          <p:nvPr/>
        </p:nvPicPr>
        <p:blipFill>
          <a:blip r:embed="rId2">
            <a:extLst>
              <a:ext uri="{28A0092B-C50C-407E-A947-70E740481C1C}">
                <a14:useLocalDpi xmlns:a14="http://schemas.microsoft.com/office/drawing/2010/main" val="0"/>
              </a:ext>
            </a:extLst>
          </a:blip>
          <a:srcRect l="20370" r="20370"/>
          <a:stretch/>
        </p:blipFill>
        <p:spPr>
          <a:xfrm>
            <a:off x="6719887" y="-1"/>
            <a:ext cx="6719888" cy="7559675"/>
          </a:xfrm>
          <a:prstGeom prst="rect">
            <a:avLst/>
          </a:prstGeom>
        </p:spPr>
      </p:pic>
      <p:pic>
        <p:nvPicPr>
          <p:cNvPr id="7" name="Bildobjekt 6">
            <a:extLst>
              <a:ext uri="{FF2B5EF4-FFF2-40B4-BE49-F238E27FC236}">
                <a16:creationId xmlns:a16="http://schemas.microsoft.com/office/drawing/2014/main" id="{F8E7ABF3-27F1-E15D-FA7A-1D761AB679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24343" y="6562150"/>
            <a:ext cx="2232248" cy="713134"/>
          </a:xfrm>
          <a:prstGeom prst="rect">
            <a:avLst/>
          </a:prstGeom>
        </p:spPr>
      </p:pic>
    </p:spTree>
    <p:extLst>
      <p:ext uri="{BB962C8B-B14F-4D97-AF65-F5344CB8AC3E}">
        <p14:creationId xmlns:p14="http://schemas.microsoft.com/office/powerpoint/2010/main" val="1692429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0BA30272-1982-4D42-B790-F67C59C9DE44}"/>
              </a:ext>
            </a:extLst>
          </p:cNvPr>
          <p:cNvSpPr txBox="1">
            <a:spLocks/>
          </p:cNvSpPr>
          <p:nvPr/>
        </p:nvSpPr>
        <p:spPr>
          <a:xfrm>
            <a:off x="1" y="688057"/>
            <a:ext cx="13439774"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1008025"/>
            <a:r>
              <a:rPr lang="sv-SE" sz="3200" dirty="0">
                <a:solidFill>
                  <a:srgbClr val="4C5B72"/>
                </a:solidFill>
                <a:latin typeface="Neo Sans Std Medium" panose="020B0704030504040204" pitchFamily="34" charset="0"/>
              </a:rPr>
              <a:t>Ny forskning förändrar synen på värk och smärta</a:t>
            </a:r>
          </a:p>
        </p:txBody>
      </p:sp>
      <p:pic>
        <p:nvPicPr>
          <p:cNvPr id="1026" name="Picture 2">
            <a:hlinkClick r:id="rId2"/>
            <a:extLst>
              <a:ext uri="{FF2B5EF4-FFF2-40B4-BE49-F238E27FC236}">
                <a16:creationId xmlns:a16="http://schemas.microsoft.com/office/drawing/2014/main" id="{CE1597F6-8815-4A37-8BE0-566A3588D0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8361" y="1691605"/>
            <a:ext cx="7220812" cy="4054655"/>
          </a:xfrm>
          <a:prstGeom prst="rect">
            <a:avLst/>
          </a:prstGeom>
          <a:noFill/>
          <a:extLst>
            <a:ext uri="{909E8E84-426E-40DD-AFC4-6F175D3DCCD1}">
              <a14:hiddenFill xmlns:a14="http://schemas.microsoft.com/office/drawing/2010/main">
                <a:solidFill>
                  <a:srgbClr val="FFFFFF"/>
                </a:solidFill>
              </a14:hiddenFill>
            </a:ext>
          </a:extLst>
        </p:spPr>
      </p:pic>
      <p:sp>
        <p:nvSpPr>
          <p:cNvPr id="2" name="Rektangel 1">
            <a:extLst>
              <a:ext uri="{FF2B5EF4-FFF2-40B4-BE49-F238E27FC236}">
                <a16:creationId xmlns:a16="http://schemas.microsoft.com/office/drawing/2014/main" id="{98347C60-3E82-4083-A381-A16EC27ECE63}"/>
              </a:ext>
            </a:extLst>
          </p:cNvPr>
          <p:cNvSpPr/>
          <p:nvPr/>
        </p:nvSpPr>
        <p:spPr>
          <a:xfrm>
            <a:off x="1782363" y="5746260"/>
            <a:ext cx="10492809" cy="369332"/>
          </a:xfrm>
          <a:prstGeom prst="rect">
            <a:avLst/>
          </a:prstGeom>
        </p:spPr>
        <p:txBody>
          <a:bodyPr wrap="none">
            <a:spAutoFit/>
          </a:bodyPr>
          <a:lstStyle/>
          <a:p>
            <a:pPr algn="ctr"/>
            <a:r>
              <a:rPr lang="sv-SE" dirty="0">
                <a:latin typeface="Graphik Regular" panose="020B0503030202060203" pitchFamily="34" charset="0"/>
                <a:hlinkClick r:id="rId4"/>
              </a:rPr>
              <a:t>https://fasciaguide.com/se/fascia-guide/fascia-new-research-changes-the-way-we-look-at-pain/</a:t>
            </a:r>
            <a:endParaRPr lang="en-GB" dirty="0">
              <a:latin typeface="Graphik Regular" panose="020B0503030202060203" pitchFamily="34" charset="0"/>
            </a:endParaRPr>
          </a:p>
        </p:txBody>
      </p:sp>
    </p:spTree>
    <p:extLst>
      <p:ext uri="{BB962C8B-B14F-4D97-AF65-F5344CB8AC3E}">
        <p14:creationId xmlns:p14="http://schemas.microsoft.com/office/powerpoint/2010/main" val="1834394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0BA30272-1982-4D42-B790-F67C59C9DE44}"/>
              </a:ext>
            </a:extLst>
          </p:cNvPr>
          <p:cNvSpPr txBox="1">
            <a:spLocks/>
          </p:cNvSpPr>
          <p:nvPr/>
        </p:nvSpPr>
        <p:spPr>
          <a:xfrm>
            <a:off x="0" y="688057"/>
            <a:ext cx="13439775"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1008025"/>
            <a:r>
              <a:rPr lang="sv-SE" sz="3200" dirty="0">
                <a:solidFill>
                  <a:srgbClr val="4C5B72"/>
                </a:solidFill>
                <a:latin typeface="Neo Sans Std Medium" panose="020B0704030504040204" pitchFamily="34" charset="0"/>
              </a:rPr>
              <a:t>Vad har hänt inom anatomisk forskning de senaste tio åren?</a:t>
            </a:r>
          </a:p>
        </p:txBody>
      </p:sp>
      <p:pic>
        <p:nvPicPr>
          <p:cNvPr id="2050" name="Picture 2">
            <a:hlinkClick r:id="rId2"/>
            <a:extLst>
              <a:ext uri="{FF2B5EF4-FFF2-40B4-BE49-F238E27FC236}">
                <a16:creationId xmlns:a16="http://schemas.microsoft.com/office/drawing/2014/main" id="{C4A8AB73-965A-4E43-A40F-7980A75E29A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87439" y="1734938"/>
            <a:ext cx="7415865" cy="3989115"/>
          </a:xfrm>
          <a:prstGeom prst="rect">
            <a:avLst/>
          </a:prstGeom>
          <a:noFill/>
          <a:extLst>
            <a:ext uri="{909E8E84-426E-40DD-AFC4-6F175D3DCCD1}">
              <a14:hiddenFill xmlns:a14="http://schemas.microsoft.com/office/drawing/2010/main">
                <a:solidFill>
                  <a:srgbClr val="FFFFFF"/>
                </a:solidFill>
              </a14:hiddenFill>
            </a:ext>
          </a:extLst>
        </p:spPr>
      </p:pic>
      <p:sp>
        <p:nvSpPr>
          <p:cNvPr id="3" name="Rektangel 2">
            <a:extLst>
              <a:ext uri="{FF2B5EF4-FFF2-40B4-BE49-F238E27FC236}">
                <a16:creationId xmlns:a16="http://schemas.microsoft.com/office/drawing/2014/main" id="{D096B520-6BA8-4E8F-B90B-E1FE4817EA5B}"/>
              </a:ext>
            </a:extLst>
          </p:cNvPr>
          <p:cNvSpPr/>
          <p:nvPr/>
        </p:nvSpPr>
        <p:spPr>
          <a:xfrm>
            <a:off x="0" y="5940077"/>
            <a:ext cx="13439775" cy="369332"/>
          </a:xfrm>
          <a:prstGeom prst="rect">
            <a:avLst/>
          </a:prstGeom>
        </p:spPr>
        <p:txBody>
          <a:bodyPr wrap="square">
            <a:spAutoFit/>
          </a:bodyPr>
          <a:lstStyle/>
          <a:p>
            <a:pPr algn="ctr"/>
            <a:r>
              <a:rPr lang="sv-SE" dirty="0">
                <a:latin typeface="Graphik Regular" panose="020B0503030202060203" pitchFamily="34" charset="0"/>
                <a:hlinkClick r:id="rId4"/>
              </a:rPr>
              <a:t>https://fasciaguide.com/se/insights/an-explosion-of-new-research-in-the-last-10-years/</a:t>
            </a:r>
            <a:endParaRPr lang="en-GB" dirty="0">
              <a:latin typeface="Graphik Regular" panose="020B0503030202060203" pitchFamily="34" charset="0"/>
            </a:endParaRPr>
          </a:p>
        </p:txBody>
      </p:sp>
    </p:spTree>
    <p:extLst>
      <p:ext uri="{BB962C8B-B14F-4D97-AF65-F5344CB8AC3E}">
        <p14:creationId xmlns:p14="http://schemas.microsoft.com/office/powerpoint/2010/main" val="2493824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0BA30272-1982-4D42-B790-F67C59C9DE44}"/>
              </a:ext>
            </a:extLst>
          </p:cNvPr>
          <p:cNvSpPr txBox="1">
            <a:spLocks/>
          </p:cNvSpPr>
          <p:nvPr/>
        </p:nvSpPr>
        <p:spPr>
          <a:xfrm>
            <a:off x="0" y="688057"/>
            <a:ext cx="13439775"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1008025"/>
            <a:r>
              <a:rPr lang="sv-SE" sz="3200" dirty="0">
                <a:solidFill>
                  <a:srgbClr val="4C5B72"/>
                </a:solidFill>
                <a:latin typeface="Neo Sans Std Medium" panose="020B0704030504040204" pitchFamily="34" charset="0"/>
              </a:rPr>
              <a:t>Vad händer just nu inom </a:t>
            </a:r>
            <a:r>
              <a:rPr lang="sv-SE" sz="3200" dirty="0" err="1">
                <a:solidFill>
                  <a:srgbClr val="4C5B72"/>
                </a:solidFill>
                <a:latin typeface="Neo Sans Std Medium" panose="020B0704030504040204" pitchFamily="34" charset="0"/>
              </a:rPr>
              <a:t>Fasciaforskning</a:t>
            </a:r>
            <a:r>
              <a:rPr lang="sv-SE" sz="3200" dirty="0">
                <a:solidFill>
                  <a:srgbClr val="4C5B72"/>
                </a:solidFill>
                <a:latin typeface="Neo Sans Std Medium" panose="020B0704030504040204" pitchFamily="34" charset="0"/>
              </a:rPr>
              <a:t>?</a:t>
            </a:r>
          </a:p>
        </p:txBody>
      </p:sp>
      <p:pic>
        <p:nvPicPr>
          <p:cNvPr id="4" name="Bildobjekt 3">
            <a:hlinkClick r:id="rId2"/>
            <a:extLst>
              <a:ext uri="{FF2B5EF4-FFF2-40B4-BE49-F238E27FC236}">
                <a16:creationId xmlns:a16="http://schemas.microsoft.com/office/drawing/2014/main" id="{8ABC2096-BD7E-448F-B08D-FD20FF51CCD2}"/>
              </a:ext>
            </a:extLst>
          </p:cNvPr>
          <p:cNvPicPr>
            <a:picLocks noChangeAspect="1"/>
          </p:cNvPicPr>
          <p:nvPr/>
        </p:nvPicPr>
        <p:blipFill rotWithShape="1">
          <a:blip r:embed="rId3"/>
          <a:srcRect l="14102" t="23814" r="15173" b="5409"/>
          <a:stretch/>
        </p:blipFill>
        <p:spPr>
          <a:xfrm>
            <a:off x="3101485" y="1743009"/>
            <a:ext cx="7236804" cy="4073655"/>
          </a:xfrm>
          <a:prstGeom prst="rect">
            <a:avLst/>
          </a:prstGeom>
        </p:spPr>
      </p:pic>
      <p:sp>
        <p:nvSpPr>
          <p:cNvPr id="5" name="Rektangel 4">
            <a:extLst>
              <a:ext uri="{FF2B5EF4-FFF2-40B4-BE49-F238E27FC236}">
                <a16:creationId xmlns:a16="http://schemas.microsoft.com/office/drawing/2014/main" id="{A62E9967-662A-4DF1-AC82-E1AB41546F0D}"/>
              </a:ext>
            </a:extLst>
          </p:cNvPr>
          <p:cNvSpPr/>
          <p:nvPr/>
        </p:nvSpPr>
        <p:spPr>
          <a:xfrm>
            <a:off x="2738060" y="6012085"/>
            <a:ext cx="7963655" cy="369332"/>
          </a:xfrm>
          <a:prstGeom prst="rect">
            <a:avLst/>
          </a:prstGeom>
        </p:spPr>
        <p:txBody>
          <a:bodyPr wrap="none">
            <a:spAutoFit/>
          </a:bodyPr>
          <a:lstStyle/>
          <a:p>
            <a:pPr algn="ctr"/>
            <a:r>
              <a:rPr lang="sv-SE" dirty="0">
                <a:latin typeface="Graphik Regular" panose="020B0503030202060203" pitchFamily="34" charset="0"/>
                <a:hlinkClick r:id="rId4"/>
              </a:rPr>
              <a:t>https://fasciaguide.com/se/fascia-guide/fascia-research-congress-2018/</a:t>
            </a:r>
            <a:endParaRPr lang="en-GB" dirty="0">
              <a:latin typeface="Graphik Regular" panose="020B0503030202060203" pitchFamily="34" charset="0"/>
            </a:endParaRPr>
          </a:p>
        </p:txBody>
      </p:sp>
    </p:spTree>
    <p:extLst>
      <p:ext uri="{BB962C8B-B14F-4D97-AF65-F5344CB8AC3E}">
        <p14:creationId xmlns:p14="http://schemas.microsoft.com/office/powerpoint/2010/main" val="3543029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05D07FA-F78B-A08A-950F-E4A96ACE8017}"/>
              </a:ext>
            </a:extLst>
          </p:cNvPr>
          <p:cNvSpPr>
            <a:spLocks noGrp="1"/>
          </p:cNvSpPr>
          <p:nvPr>
            <p:ph type="title"/>
          </p:nvPr>
        </p:nvSpPr>
        <p:spPr>
          <a:xfrm>
            <a:off x="671215" y="827509"/>
            <a:ext cx="5976664" cy="1259946"/>
          </a:xfrm>
        </p:spPr>
        <p:txBody>
          <a:bodyPr/>
          <a:lstStyle/>
          <a:p>
            <a:r>
              <a:rPr lang="sv-SE" dirty="0">
                <a:solidFill>
                  <a:srgbClr val="4C5B72"/>
                </a:solidFill>
              </a:rPr>
              <a:t>Vad är Fascia?</a:t>
            </a:r>
          </a:p>
        </p:txBody>
      </p:sp>
      <p:sp>
        <p:nvSpPr>
          <p:cNvPr id="3" name="Platshållare för innehåll 2">
            <a:extLst>
              <a:ext uri="{FF2B5EF4-FFF2-40B4-BE49-F238E27FC236}">
                <a16:creationId xmlns:a16="http://schemas.microsoft.com/office/drawing/2014/main" id="{1D0C2D0B-FB6D-E00E-18E1-3001B74A38F2}"/>
              </a:ext>
            </a:extLst>
          </p:cNvPr>
          <p:cNvSpPr>
            <a:spLocks noGrp="1"/>
          </p:cNvSpPr>
          <p:nvPr>
            <p:ph idx="1"/>
          </p:nvPr>
        </p:nvSpPr>
        <p:spPr>
          <a:xfrm>
            <a:off x="671215" y="2087455"/>
            <a:ext cx="4608512" cy="4176149"/>
          </a:xfrm>
        </p:spPr>
        <p:txBody>
          <a:bodyPr/>
          <a:lstStyle/>
          <a:p>
            <a:r>
              <a:rPr lang="sv-SE" dirty="0"/>
              <a:t>Ny forskning förändrar synen på värk och smärta</a:t>
            </a:r>
          </a:p>
          <a:p>
            <a:r>
              <a:rPr lang="sv-SE" dirty="0"/>
              <a:t>Vad har hänt inom anatomisk forskning de senaste 10 åren?</a:t>
            </a:r>
          </a:p>
          <a:p>
            <a:r>
              <a:rPr lang="sv-SE" dirty="0"/>
              <a:t>Vad händer just nu inom </a:t>
            </a:r>
            <a:r>
              <a:rPr lang="sv-SE" dirty="0" err="1"/>
              <a:t>Fasciaforskning</a:t>
            </a:r>
            <a:r>
              <a:rPr lang="sv-SE" dirty="0"/>
              <a:t>?</a:t>
            </a:r>
          </a:p>
        </p:txBody>
      </p:sp>
      <p:pic>
        <p:nvPicPr>
          <p:cNvPr id="6" name="Bildobjekt 5">
            <a:extLst>
              <a:ext uri="{FF2B5EF4-FFF2-40B4-BE49-F238E27FC236}">
                <a16:creationId xmlns:a16="http://schemas.microsoft.com/office/drawing/2014/main" id="{64CAD974-995B-B3CD-5B96-2647092BBDB1}"/>
              </a:ext>
            </a:extLst>
          </p:cNvPr>
          <p:cNvPicPr>
            <a:picLocks noChangeAspect="1"/>
          </p:cNvPicPr>
          <p:nvPr/>
        </p:nvPicPr>
        <p:blipFill>
          <a:blip r:embed="rId2">
            <a:extLst>
              <a:ext uri="{28A0092B-C50C-407E-A947-70E740481C1C}">
                <a14:useLocalDpi xmlns:a14="http://schemas.microsoft.com/office/drawing/2010/main" val="0"/>
              </a:ext>
            </a:extLst>
          </a:blip>
          <a:srcRect l="20370" r="20370"/>
          <a:stretch/>
        </p:blipFill>
        <p:spPr>
          <a:xfrm>
            <a:off x="6719887" y="-1"/>
            <a:ext cx="6719888" cy="7559675"/>
          </a:xfrm>
          <a:prstGeom prst="rect">
            <a:avLst/>
          </a:prstGeom>
        </p:spPr>
      </p:pic>
      <p:pic>
        <p:nvPicPr>
          <p:cNvPr id="7" name="Bildobjekt 6">
            <a:extLst>
              <a:ext uri="{FF2B5EF4-FFF2-40B4-BE49-F238E27FC236}">
                <a16:creationId xmlns:a16="http://schemas.microsoft.com/office/drawing/2014/main" id="{F8E7ABF3-27F1-E15D-FA7A-1D761AB679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24343" y="6562150"/>
            <a:ext cx="2232248" cy="713134"/>
          </a:xfrm>
          <a:prstGeom prst="rect">
            <a:avLst/>
          </a:prstGeom>
        </p:spPr>
      </p:pic>
    </p:spTree>
    <p:extLst>
      <p:ext uri="{BB962C8B-B14F-4D97-AF65-F5344CB8AC3E}">
        <p14:creationId xmlns:p14="http://schemas.microsoft.com/office/powerpoint/2010/main" val="2291164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05D07FA-F78B-A08A-950F-E4A96ACE8017}"/>
              </a:ext>
            </a:extLst>
          </p:cNvPr>
          <p:cNvSpPr>
            <a:spLocks noGrp="1"/>
          </p:cNvSpPr>
          <p:nvPr>
            <p:ph type="title"/>
          </p:nvPr>
        </p:nvSpPr>
        <p:spPr>
          <a:xfrm>
            <a:off x="671215" y="827509"/>
            <a:ext cx="5976664" cy="1259946"/>
          </a:xfrm>
        </p:spPr>
        <p:txBody>
          <a:bodyPr/>
          <a:lstStyle/>
          <a:p>
            <a:r>
              <a:rPr lang="sv-SE" dirty="0">
                <a:solidFill>
                  <a:srgbClr val="16377F"/>
                </a:solidFill>
              </a:rPr>
              <a:t>Vad är Fascia?</a:t>
            </a:r>
          </a:p>
        </p:txBody>
      </p:sp>
      <p:sp>
        <p:nvSpPr>
          <p:cNvPr id="3" name="Platshållare för innehåll 2">
            <a:extLst>
              <a:ext uri="{FF2B5EF4-FFF2-40B4-BE49-F238E27FC236}">
                <a16:creationId xmlns:a16="http://schemas.microsoft.com/office/drawing/2014/main" id="{1D0C2D0B-FB6D-E00E-18E1-3001B74A38F2}"/>
              </a:ext>
            </a:extLst>
          </p:cNvPr>
          <p:cNvSpPr>
            <a:spLocks noGrp="1"/>
          </p:cNvSpPr>
          <p:nvPr>
            <p:ph idx="1"/>
          </p:nvPr>
        </p:nvSpPr>
        <p:spPr>
          <a:xfrm>
            <a:off x="671215" y="2087455"/>
            <a:ext cx="5112568" cy="4176149"/>
          </a:xfrm>
        </p:spPr>
        <p:txBody>
          <a:bodyPr>
            <a:normAutofit/>
          </a:bodyPr>
          <a:lstStyle/>
          <a:p>
            <a:pPr marL="18000" indent="0">
              <a:buNone/>
            </a:pPr>
            <a:r>
              <a:rPr lang="sv-SE" dirty="0" err="1"/>
              <a:t>Guimberteau</a:t>
            </a:r>
            <a:r>
              <a:rPr lang="sv-SE" dirty="0"/>
              <a:t> och Armstrong 2015:</a:t>
            </a:r>
          </a:p>
          <a:p>
            <a:r>
              <a:rPr lang="sv-SE" dirty="0"/>
              <a:t>Fascia är det elastiska, sammanhängande nätverket i kroppen, som sträcker sig från ytan av huden ner till cellernas kärnor - och även in i cellkärnan.</a:t>
            </a:r>
          </a:p>
          <a:p>
            <a:r>
              <a:rPr lang="sv-SE" dirty="0"/>
              <a:t>Detta omfattande nätverk är rörligt, anpassningsbart, fraktalt och oregelbundet</a:t>
            </a:r>
          </a:p>
          <a:p>
            <a:r>
              <a:rPr lang="sv-SE" dirty="0"/>
              <a:t>Fascian utgör den grundläggande strukturella konstruktionen i den mänskliga kroppen. </a:t>
            </a:r>
          </a:p>
        </p:txBody>
      </p:sp>
      <p:pic>
        <p:nvPicPr>
          <p:cNvPr id="6" name="Bildobjekt 5">
            <a:extLst>
              <a:ext uri="{FF2B5EF4-FFF2-40B4-BE49-F238E27FC236}">
                <a16:creationId xmlns:a16="http://schemas.microsoft.com/office/drawing/2014/main" id="{64CAD974-995B-B3CD-5B96-2647092BBDB1}"/>
              </a:ext>
            </a:extLst>
          </p:cNvPr>
          <p:cNvPicPr>
            <a:picLocks noChangeAspect="1"/>
          </p:cNvPicPr>
          <p:nvPr/>
        </p:nvPicPr>
        <p:blipFill>
          <a:blip r:embed="rId2">
            <a:extLst>
              <a:ext uri="{28A0092B-C50C-407E-A947-70E740481C1C}">
                <a14:useLocalDpi xmlns:a14="http://schemas.microsoft.com/office/drawing/2010/main" val="0"/>
              </a:ext>
            </a:extLst>
          </a:blip>
          <a:srcRect l="20370" r="20370"/>
          <a:stretch/>
        </p:blipFill>
        <p:spPr>
          <a:xfrm>
            <a:off x="6719887" y="-1"/>
            <a:ext cx="6719888" cy="7559675"/>
          </a:xfrm>
          <a:prstGeom prst="rect">
            <a:avLst/>
          </a:prstGeom>
        </p:spPr>
      </p:pic>
      <p:pic>
        <p:nvPicPr>
          <p:cNvPr id="7" name="Bildobjekt 6">
            <a:extLst>
              <a:ext uri="{FF2B5EF4-FFF2-40B4-BE49-F238E27FC236}">
                <a16:creationId xmlns:a16="http://schemas.microsoft.com/office/drawing/2014/main" id="{F8E7ABF3-27F1-E15D-FA7A-1D761AB679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24343" y="6562150"/>
            <a:ext cx="2232248" cy="713134"/>
          </a:xfrm>
          <a:prstGeom prst="rect">
            <a:avLst/>
          </a:prstGeom>
        </p:spPr>
      </p:pic>
      <p:pic>
        <p:nvPicPr>
          <p:cNvPr id="5" name="Bildobjekt 4">
            <a:extLst>
              <a:ext uri="{FF2B5EF4-FFF2-40B4-BE49-F238E27FC236}">
                <a16:creationId xmlns:a16="http://schemas.microsoft.com/office/drawing/2014/main" id="{CDE60E35-AAB8-7336-6C1A-92FEEB58E95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4529" b="2145"/>
          <a:stretch/>
        </p:blipFill>
        <p:spPr>
          <a:xfrm>
            <a:off x="6717437" y="-117624"/>
            <a:ext cx="4466946" cy="7659533"/>
          </a:xfrm>
          <a:prstGeom prst="rect">
            <a:avLst/>
          </a:prstGeom>
        </p:spPr>
      </p:pic>
    </p:spTree>
    <p:extLst>
      <p:ext uri="{BB962C8B-B14F-4D97-AF65-F5344CB8AC3E}">
        <p14:creationId xmlns:p14="http://schemas.microsoft.com/office/powerpoint/2010/main" val="1473788238"/>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3DAD80228C0EA540BCADF161A28A3601" ma:contentTypeVersion="2" ma:contentTypeDescription="Skapa ett nytt dokument." ma:contentTypeScope="" ma:versionID="4cdc3a6272b793594729c2c50e13d302">
  <xsd:schema xmlns:xsd="http://www.w3.org/2001/XMLSchema" xmlns:xs="http://www.w3.org/2001/XMLSchema" xmlns:p="http://schemas.microsoft.com/office/2006/metadata/properties" xmlns:ns3="0661e008-8929-4771-8334-3bd4ed91bdfb" targetNamespace="http://schemas.microsoft.com/office/2006/metadata/properties" ma:root="true" ma:fieldsID="be484d657de9eb8524bb8406ae2de0e4" ns3:_="">
    <xsd:import namespace="0661e008-8929-4771-8334-3bd4ed91bdfb"/>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61e008-8929-4771-8334-3bd4ed91bdf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D1B77A1-FC9A-4F17-8751-CAEA4AA5FB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61e008-8929-4771-8334-3bd4ed91bd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0F61BD3-FBD9-46BB-A285-1CCA0AA4BABB}">
  <ds:schemaRefs>
    <ds:schemaRef ds:uri="http://purl.org/dc/terms/"/>
    <ds:schemaRef ds:uri="http://schemas.microsoft.com/office/2006/documentManagement/types"/>
    <ds:schemaRef ds:uri="http://www.w3.org/XML/1998/namespace"/>
    <ds:schemaRef ds:uri="0661e008-8929-4771-8334-3bd4ed91bdfb"/>
    <ds:schemaRef ds:uri="http://schemas.microsoft.com/office/infopath/2007/PartnerControls"/>
    <ds:schemaRef ds:uri="http://schemas.microsoft.com/office/2006/metadata/properties"/>
    <ds:schemaRef ds:uri="http://schemas.openxmlformats.org/package/2006/metadata/core-properties"/>
    <ds:schemaRef ds:uri="http://purl.org/dc/dcmitype/"/>
    <ds:schemaRef ds:uri="http://purl.org/dc/elements/1.1/"/>
  </ds:schemaRefs>
</ds:datastoreItem>
</file>

<file path=customXml/itemProps3.xml><?xml version="1.0" encoding="utf-8"?>
<ds:datastoreItem xmlns:ds="http://schemas.openxmlformats.org/officeDocument/2006/customXml" ds:itemID="{53F76E59-4336-48FD-BB20-CB03F930500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62059</TotalTime>
  <Words>1033</Words>
  <Application>Microsoft Office PowerPoint</Application>
  <PresentationFormat>Anpassad</PresentationFormat>
  <Paragraphs>117</Paragraphs>
  <Slides>26</Slides>
  <Notes>1</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26</vt:i4>
      </vt:variant>
    </vt:vector>
  </HeadingPairs>
  <TitlesOfParts>
    <vt:vector size="33" baseType="lpstr">
      <vt:lpstr>Arial</vt:lpstr>
      <vt:lpstr>Calibri</vt:lpstr>
      <vt:lpstr>Graphik Medium</vt:lpstr>
      <vt:lpstr>Graphik Regular</vt:lpstr>
      <vt:lpstr>Neo Sans Std Medium</vt:lpstr>
      <vt:lpstr>Orgon Slab Medium</vt:lpstr>
      <vt:lpstr>Office-tema</vt:lpstr>
      <vt:lpstr>PowerPoint-presentation</vt:lpstr>
      <vt:lpstr>PowerPoint-presentation</vt:lpstr>
      <vt:lpstr>Vilka är här?</vt:lpstr>
      <vt:lpstr>Vad är Fascia?</vt:lpstr>
      <vt:lpstr>PowerPoint-presentation</vt:lpstr>
      <vt:lpstr>PowerPoint-presentation</vt:lpstr>
      <vt:lpstr>PowerPoint-presentation</vt:lpstr>
      <vt:lpstr>Vad är Fascia?</vt:lpstr>
      <vt:lpstr>Vad är Fascia?</vt:lpstr>
      <vt:lpstr>Vad är Fascia?</vt:lpstr>
      <vt:lpstr>Den Extracellulära Matrixen (ECM)</vt:lpstr>
      <vt:lpstr>Hur ser det ut inuti en levande kropp?</vt:lpstr>
      <vt:lpstr>PowerPoint-presentation</vt:lpstr>
      <vt:lpstr>PowerPoint-presentation</vt:lpstr>
      <vt:lpstr>PowerPoint-presentation</vt:lpstr>
      <vt:lpstr>PowerPoint-presentation</vt:lpstr>
      <vt:lpstr>Vi blir vad vi gör</vt:lpstr>
      <vt:lpstr>Vi blir vad vi äter</vt:lpstr>
      <vt:lpstr>Vi blir vad vi tänker och känner</vt:lpstr>
      <vt:lpstr>Vi blir den miljö vi är i</vt:lpstr>
      <vt:lpstr>Långvarigt tryck</vt:lpstr>
      <vt:lpstr>PowerPoint-presentation</vt:lpstr>
      <vt:lpstr>Hur lär man sig förstå Fascia?</vt:lpstr>
      <vt:lpstr>Fasciaguiden.se</vt:lpstr>
      <vt:lpstr>Podcasten Fasciaguiden</vt:lpstr>
      <vt:lpstr>PowerPoint-presentation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Kompendium</dc:title>
  <dc:creator>Axel Bohlin</dc:creator>
  <cp:lastModifiedBy>Axel Bohlin</cp:lastModifiedBy>
  <cp:revision>526</cp:revision>
  <dcterms:created xsi:type="dcterms:W3CDTF">2011-08-18T09:31:20Z</dcterms:created>
  <dcterms:modified xsi:type="dcterms:W3CDTF">2023-09-06T12:44:48Z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0x0101003DAD80228C0EA540BCADF161A28A3601</vt:lpwstr>
  </property>
</Properties>
</file>